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92" r:id="rId3"/>
    <p:sldId id="294" r:id="rId4"/>
    <p:sldId id="293" r:id="rId5"/>
    <p:sldId id="257" r:id="rId6"/>
    <p:sldId id="258" r:id="rId7"/>
    <p:sldId id="295" r:id="rId8"/>
    <p:sldId id="260" r:id="rId9"/>
    <p:sldId id="296" r:id="rId10"/>
    <p:sldId id="297" r:id="rId11"/>
    <p:sldId id="298" r:id="rId12"/>
    <p:sldId id="299" r:id="rId13"/>
    <p:sldId id="300" r:id="rId14"/>
    <p:sldId id="304" r:id="rId15"/>
    <p:sldId id="305" r:id="rId16"/>
    <p:sldId id="306" r:id="rId17"/>
    <p:sldId id="307" r:id="rId18"/>
    <p:sldId id="301" r:id="rId19"/>
    <p:sldId id="308" r:id="rId20"/>
    <p:sldId id="263" r:id="rId21"/>
    <p:sldId id="314" r:id="rId22"/>
    <p:sldId id="280" r:id="rId23"/>
    <p:sldId id="313" r:id="rId24"/>
    <p:sldId id="315" r:id="rId25"/>
    <p:sldId id="303" r:id="rId26"/>
    <p:sldId id="312" r:id="rId27"/>
    <p:sldId id="270" r:id="rId28"/>
    <p:sldId id="311" r:id="rId29"/>
    <p:sldId id="271" r:id="rId30"/>
    <p:sldId id="317" r:id="rId31"/>
    <p:sldId id="316" r:id="rId32"/>
    <p:sldId id="272" r:id="rId33"/>
    <p:sldId id="27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549E6-6EBC-4428-B7D8-187F13DD14EF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CF50F-77C9-4F3D-9CCE-FFD84A8F81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5738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 b="1">
                <a:ln>
                  <a:noFill/>
                </a:ln>
                <a:solidFill>
                  <a:schemeClr val="tx2"/>
                </a:solidFill>
                <a:latin typeface="CordiaUPC" panose="020B0304020202020204" pitchFamily="34" charset="-34"/>
                <a:cs typeface="CordiaUPC" panose="020B0304020202020204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FEEF-5ED2-43CD-AA9C-229E2B8F031F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0A75-5709-4F12-B1D6-53D43E9EAF9B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B0740-D704-41C0-BF03-52A1196AC3F5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BDD9-B5F1-46AC-BF8A-06AB409AC374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6395-2D43-4071-8B72-1D9359FCBE2D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B4979-88F3-4F1C-A283-822F02626ADB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83A3-CACD-4958-A08E-0554E7040681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F573-3757-47D4-A805-2F7BE3A65A70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8A90-892D-4E18-B896-FD8B47ECB26E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9563-F95A-4280-80CB-08FE2A5404A6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9EC1-A05F-4877-9ABB-D7A394A2F40F}" type="datetime1">
              <a:rPr lang="en-US" smtClean="0"/>
              <a:pPr/>
              <a:t>3/20/2014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91430BB-6EA2-4203-B2CA-E406B7613C52}" type="datetime1">
              <a:rPr lang="en-US" smtClean="0"/>
              <a:pPr/>
              <a:t>3/20/2014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 cap="none" spc="-100" baseline="0">
          <a:ln>
            <a:noFill/>
          </a:ln>
          <a:solidFill>
            <a:schemeClr val="tx2"/>
          </a:solidFill>
          <a:effectLst/>
          <a:latin typeface="CordiaUPC" panose="020B0304020202020204" pitchFamily="34" charset="-34"/>
          <a:ea typeface="+mj-ea"/>
          <a:cs typeface="CordiaUPC" panose="020B0304020202020204" pitchFamily="34" charset="-34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5400" b="1" kern="1200">
          <a:solidFill>
            <a:schemeClr val="tx1"/>
          </a:solidFill>
          <a:latin typeface="CordiaUPC" panose="020B0304020202020204" pitchFamily="34" charset="-34"/>
          <a:ea typeface="+mn-ea"/>
          <a:cs typeface="CordiaUPC" panose="020B0304020202020204" pitchFamily="34" charset="-34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5400" b="1" kern="1200">
          <a:solidFill>
            <a:schemeClr val="tx1"/>
          </a:solidFill>
          <a:latin typeface="CordiaUPC" panose="020B0304020202020204" pitchFamily="34" charset="-34"/>
          <a:ea typeface="+mn-ea"/>
          <a:cs typeface="CordiaUPC" panose="020B0304020202020204" pitchFamily="34" charset="-34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4800" b="1" kern="1200">
          <a:solidFill>
            <a:schemeClr val="tx1"/>
          </a:solidFill>
          <a:latin typeface="CordiaUPC" panose="020B0304020202020204" pitchFamily="34" charset="-34"/>
          <a:ea typeface="+mn-ea"/>
          <a:cs typeface="CordiaUPC" panose="020B0304020202020204" pitchFamily="34" charset="-34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4400" b="1" kern="1200">
          <a:solidFill>
            <a:schemeClr val="tx1"/>
          </a:solidFill>
          <a:latin typeface="CordiaUPC" panose="020B0304020202020204" pitchFamily="34" charset="-34"/>
          <a:ea typeface="+mn-ea"/>
          <a:cs typeface="CordiaUPC" panose="020B0304020202020204" pitchFamily="34" charset="-34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4000" b="1" kern="1200" baseline="0">
          <a:solidFill>
            <a:schemeClr val="tx1"/>
          </a:solidFill>
          <a:latin typeface="CordiaUPC" panose="020B0304020202020204" pitchFamily="34" charset="-34"/>
          <a:ea typeface="+mn-ea"/>
          <a:cs typeface="CordiaUPC" panose="020B0304020202020204" pitchFamily="34" charset="-34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dev.mysql.com/downloads/connector/net/6.1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Database</a:t>
            </a:r>
            <a:br>
              <a:rPr lang="en-US" dirty="0" smtClean="0"/>
            </a:br>
            <a:r>
              <a:rPr lang="en-US" dirty="0" smtClean="0"/>
              <a:t>C</a:t>
            </a:r>
            <a:r>
              <a:rPr lang="en-US" dirty="0" smtClean="0"/>
              <a:t># MySQL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://www.codeproject.com/Articles/43438/Connect-C-to-MySQL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55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620000" cy="114300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sz="5400" dirty="0" smtClean="0"/>
              <a:t>Create Table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55079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2392" y="2019395"/>
            <a:ext cx="5562600" cy="416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Oval 9"/>
          <p:cNvSpPr/>
          <p:nvPr/>
        </p:nvSpPr>
        <p:spPr>
          <a:xfrm>
            <a:off x="5943600" y="3022122"/>
            <a:ext cx="6096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990600"/>
          </a:xfrm>
        </p:spPr>
        <p:txBody>
          <a:bodyPr/>
          <a:lstStyle/>
          <a:p>
            <a:r>
              <a:rPr lang="en-US" dirty="0" smtClean="0"/>
              <a:t>Create Fields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7772400" cy="566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3056626" y="3150078"/>
            <a:ext cx="6096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990600"/>
          </a:xfrm>
        </p:spPr>
        <p:txBody>
          <a:bodyPr/>
          <a:lstStyle/>
          <a:p>
            <a:r>
              <a:rPr lang="en-US" dirty="0" smtClean="0"/>
              <a:t>Create Primary Key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066800"/>
            <a:ext cx="7746009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2582174" y="3403122"/>
            <a:ext cx="6096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3505200" y="4648200"/>
            <a:ext cx="685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4826478" y="4689896"/>
            <a:ext cx="6096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1" y="1920818"/>
            <a:ext cx="5714999" cy="113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3124200" y="2242870"/>
            <a:ext cx="914400" cy="33930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620000" cy="990600"/>
          </a:xfrm>
        </p:spPr>
        <p:txBody>
          <a:bodyPr/>
          <a:lstStyle/>
          <a:p>
            <a:r>
              <a:rPr lang="en-US" sz="5400" dirty="0" smtClean="0"/>
              <a:t>Maintaining Data using </a:t>
            </a:r>
            <a:r>
              <a:rPr lang="en-US" sz="5400" dirty="0" err="1" smtClean="0"/>
              <a:t>HeidiSQL</a:t>
            </a:r>
            <a:endParaRPr lang="th-TH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7848600" cy="57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lum bright="-22000" contrast="38000"/>
          </a:blip>
          <a:srcRect/>
          <a:stretch>
            <a:fillRect/>
          </a:stretch>
        </p:blipFill>
        <p:spPr bwMode="auto">
          <a:xfrm>
            <a:off x="3276600" y="1600200"/>
            <a:ext cx="1143000" cy="17393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2" name="Oval 11"/>
          <p:cNvSpPr/>
          <p:nvPr/>
        </p:nvSpPr>
        <p:spPr>
          <a:xfrm>
            <a:off x="3174522" y="1430548"/>
            <a:ext cx="1524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Oval 12"/>
          <p:cNvSpPr/>
          <p:nvPr/>
        </p:nvSpPr>
        <p:spPr>
          <a:xfrm>
            <a:off x="3522452" y="1430548"/>
            <a:ext cx="152400" cy="1524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6226" y="1236451"/>
            <a:ext cx="228600" cy="16223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9906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Maintaining Data using SQL Command - Insert </a:t>
            </a:r>
            <a:endParaRPr lang="th-TH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23502"/>
            <a:ext cx="76200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Insert Command</a:t>
            </a:r>
          </a:p>
          <a:p>
            <a:pPr marL="0" indent="0">
              <a:buNone/>
            </a:pPr>
            <a:r>
              <a:rPr lang="en-US" sz="3200" dirty="0" smtClean="0"/>
              <a:t>Approach 1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Insert into Table Name</a:t>
            </a:r>
          </a:p>
          <a:p>
            <a:pPr marL="0" indent="0">
              <a:buNone/>
            </a:pPr>
            <a:r>
              <a:rPr lang="en-US" sz="3200" dirty="0" smtClean="0"/>
              <a:t>          Values (data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data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…, </a:t>
            </a:r>
            <a:r>
              <a:rPr lang="en-US" sz="3200" dirty="0" err="1" smtClean="0"/>
              <a:t>data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)</a:t>
            </a: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Approach </a:t>
            </a:r>
            <a:r>
              <a:rPr lang="en-US" sz="3200" dirty="0" smtClean="0"/>
              <a:t>2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	Insert into Table </a:t>
            </a:r>
            <a:r>
              <a:rPr lang="en-US" sz="3200" dirty="0" smtClean="0"/>
              <a:t>Name (Field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Field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…, </a:t>
            </a:r>
            <a:r>
              <a:rPr lang="en-US" sz="3200" dirty="0" err="1" smtClean="0"/>
              <a:t>Field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)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         </a:t>
            </a:r>
            <a:r>
              <a:rPr lang="en-US" sz="3200" dirty="0" smtClean="0"/>
              <a:t> Values </a:t>
            </a:r>
            <a:r>
              <a:rPr lang="en-US" sz="3200" dirty="0" smtClean="0"/>
              <a:t>(data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, data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, …, </a:t>
            </a:r>
            <a:r>
              <a:rPr lang="en-US" sz="3200" dirty="0" err="1" smtClean="0"/>
              <a:t>data</a:t>
            </a:r>
            <a:r>
              <a:rPr lang="en-US" sz="3200" baseline="-25000" dirty="0" err="1" smtClean="0"/>
              <a:t>n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9906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Maintaining Data using SQL Command - Insert </a:t>
            </a:r>
            <a:endParaRPr lang="th-TH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21" y="845392"/>
            <a:ext cx="7782617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43400"/>
            <a:ext cx="757645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86200" y="1828800"/>
            <a:ext cx="125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Approach 1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5334000"/>
            <a:ext cx="125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Approach 2</a:t>
            </a:r>
            <a:endParaRPr lang="th-TH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4008" y="2224456"/>
            <a:ext cx="47253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352800" y="2878348"/>
            <a:ext cx="4648200" cy="533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981200"/>
            <a:ext cx="1676400" cy="88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rot="10800000" flipV="1">
            <a:off x="2743200" y="1371600"/>
            <a:ext cx="83820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9906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Maintaining Data using SQL Command - Update </a:t>
            </a:r>
            <a:endParaRPr lang="th-TH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2924" y="921592"/>
            <a:ext cx="76962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Update Command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Update Table Name</a:t>
            </a:r>
          </a:p>
          <a:p>
            <a:pPr marL="0" indent="0">
              <a:buNone/>
            </a:pPr>
            <a:r>
              <a:rPr lang="en-US" sz="2800" dirty="0" smtClean="0"/>
              <a:t>               Set Attribute Name = New Value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       Where Condition; // </a:t>
            </a:r>
            <a:r>
              <a:rPr lang="th-TH" sz="2400" dirty="0" smtClean="0"/>
              <a:t>ถ้าไม่มีเงื่อนไข จะ</a:t>
            </a:r>
            <a:r>
              <a:rPr lang="en-US" sz="2400" dirty="0" smtClean="0"/>
              <a:t> update </a:t>
            </a:r>
            <a:r>
              <a:rPr lang="th-TH" sz="2400" dirty="0" smtClean="0"/>
              <a:t>ทุก </a:t>
            </a:r>
            <a:r>
              <a:rPr lang="en-US" sz="2400" dirty="0" smtClean="0"/>
              <a:t>record (</a:t>
            </a:r>
            <a:r>
              <a:rPr lang="th-TH" sz="2400" dirty="0" smtClean="0">
                <a:solidFill>
                  <a:srgbClr val="FF0000"/>
                </a:solidFill>
              </a:rPr>
              <a:t>ระวัง</a:t>
            </a:r>
            <a:r>
              <a:rPr lang="en-US" sz="2400" dirty="0" smtClean="0">
                <a:solidFill>
                  <a:srgbClr val="FF0000"/>
                </a:solidFill>
              </a:rPr>
              <a:t>!!!</a:t>
            </a:r>
            <a:r>
              <a:rPr lang="en-US" sz="2400" dirty="0" smtClean="0"/>
              <a:t>)</a:t>
            </a:r>
            <a:endParaRPr lang="en-US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00400"/>
            <a:ext cx="5562600" cy="285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4876800"/>
            <a:ext cx="4846982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7315200" y="5715000"/>
            <a:ext cx="3810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924800" cy="9906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US" sz="4400" dirty="0" smtClean="0"/>
              <a:t>Maintaining Data using SQL Command - Delete </a:t>
            </a:r>
            <a:endParaRPr lang="th-TH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32924" y="921592"/>
            <a:ext cx="7920476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Delete Command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Delete From Table Name</a:t>
            </a:r>
          </a:p>
          <a:p>
            <a:pPr marL="0" indent="0">
              <a:buNone/>
            </a:pPr>
            <a:r>
              <a:rPr lang="en-US" sz="2800" dirty="0" smtClean="0"/>
              <a:t>	        Where Condition; // </a:t>
            </a:r>
            <a:r>
              <a:rPr lang="th-TH" sz="2400" dirty="0" smtClean="0"/>
              <a:t>ถ้าไม่มีเงื่อนไข จะ</a:t>
            </a:r>
            <a:r>
              <a:rPr lang="en-US" sz="2400" dirty="0" smtClean="0"/>
              <a:t> delete </a:t>
            </a:r>
            <a:r>
              <a:rPr lang="th-TH" sz="2400" dirty="0" smtClean="0"/>
              <a:t>ทุก </a:t>
            </a:r>
            <a:r>
              <a:rPr lang="en-US" sz="2400" dirty="0" smtClean="0"/>
              <a:t>record (</a:t>
            </a:r>
            <a:r>
              <a:rPr lang="th-TH" sz="2400" dirty="0" smtClean="0">
                <a:solidFill>
                  <a:srgbClr val="FF0000"/>
                </a:solidFill>
              </a:rPr>
              <a:t>ระวัง</a:t>
            </a:r>
            <a:r>
              <a:rPr lang="en-US" sz="2400" dirty="0" smtClean="0">
                <a:solidFill>
                  <a:srgbClr val="FF0000"/>
                </a:solidFill>
              </a:rPr>
              <a:t>!!!</a:t>
            </a:r>
            <a:r>
              <a:rPr lang="en-US" sz="2400" dirty="0" smtClean="0"/>
              <a:t>)</a:t>
            </a:r>
            <a:endParaRPr lang="en-US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90800"/>
            <a:ext cx="5638799" cy="290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581400"/>
            <a:ext cx="4161182" cy="1439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553200" y="3733800"/>
            <a:ext cx="6858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ก่อนลบ</a:t>
            </a:r>
            <a:endParaRPr lang="th-TH" sz="1600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0764" y="5520736"/>
            <a:ext cx="4495800" cy="1302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6705600" y="5157156"/>
            <a:ext cx="6858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h-TH" sz="1600" b="1" dirty="0" smtClean="0"/>
              <a:t>หลังลบ</a:t>
            </a:r>
            <a:endParaRPr lang="th-TH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4375036" y="4284452"/>
            <a:ext cx="4114800" cy="228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914400"/>
          </a:xfrm>
        </p:spPr>
        <p:txBody>
          <a:bodyPr/>
          <a:lstStyle/>
          <a:p>
            <a:r>
              <a:rPr lang="th-TH" sz="5400" dirty="0" smtClean="0"/>
              <a:t>การสืบค้นข้อมูล </a:t>
            </a:r>
            <a:r>
              <a:rPr lang="en-US" sz="5400" dirty="0" smtClean="0"/>
              <a:t>(Query) - Select</a:t>
            </a:r>
            <a:endParaRPr lang="th-TH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914400"/>
            <a:ext cx="80772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Select </a:t>
            </a:r>
            <a:r>
              <a:rPr lang="en-US" sz="2400" dirty="0" smtClean="0"/>
              <a:t>Command</a:t>
            </a:r>
          </a:p>
          <a:p>
            <a:r>
              <a:rPr lang="en-US" dirty="0" smtClean="0"/>
              <a:t>	</a:t>
            </a:r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smtClean="0"/>
              <a:t>Select *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From Table Name; // </a:t>
            </a:r>
            <a:r>
              <a:rPr lang="th-TH" dirty="0" smtClean="0"/>
              <a:t>มาทุก </a:t>
            </a:r>
            <a:r>
              <a:rPr lang="en-US" dirty="0" smtClean="0"/>
              <a:t>Record, </a:t>
            </a:r>
            <a:r>
              <a:rPr lang="th-TH" dirty="0" smtClean="0"/>
              <a:t>ทุก </a:t>
            </a:r>
            <a:r>
              <a:rPr lang="en-US" dirty="0" smtClean="0"/>
              <a:t>Field</a:t>
            </a:r>
          </a:p>
          <a:p>
            <a:endParaRPr lang="en-US" dirty="0" smtClean="0"/>
          </a:p>
          <a:p>
            <a:r>
              <a:rPr lang="en-US" dirty="0" smtClean="0"/>
              <a:t>                  Select Attribute List </a:t>
            </a:r>
            <a:endParaRPr lang="en-US" dirty="0" smtClean="0"/>
          </a:p>
          <a:p>
            <a:r>
              <a:rPr lang="en-US" dirty="0" smtClean="0"/>
              <a:t>                   From Table Name; // </a:t>
            </a:r>
            <a:r>
              <a:rPr lang="th-TH" dirty="0" smtClean="0"/>
              <a:t>มาทุก </a:t>
            </a:r>
            <a:r>
              <a:rPr lang="en-US" dirty="0" smtClean="0"/>
              <a:t>Record, </a:t>
            </a:r>
            <a:r>
              <a:rPr lang="th-TH" dirty="0" smtClean="0"/>
              <a:t>เฉพาะ </a:t>
            </a:r>
            <a:r>
              <a:rPr lang="en-US" dirty="0" smtClean="0"/>
              <a:t>Field </a:t>
            </a:r>
            <a:r>
              <a:rPr lang="th-TH" dirty="0" smtClean="0"/>
              <a:t>ที่ระบุหลัง </a:t>
            </a:r>
            <a:r>
              <a:rPr lang="en-US" dirty="0" smtClean="0"/>
              <a:t>Select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</a:t>
            </a:r>
            <a:r>
              <a:rPr lang="en-US" dirty="0" smtClean="0"/>
              <a:t>Select </a:t>
            </a:r>
            <a:r>
              <a:rPr lang="en-US" dirty="0" smtClean="0"/>
              <a:t>* </a:t>
            </a:r>
            <a:endParaRPr lang="en-US" dirty="0" smtClean="0"/>
          </a:p>
          <a:p>
            <a:r>
              <a:rPr lang="en-US" dirty="0" smtClean="0"/>
              <a:t>                   From Table Name;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            Where </a:t>
            </a:r>
            <a:r>
              <a:rPr lang="en-US" dirty="0" smtClean="0"/>
              <a:t>Condition</a:t>
            </a:r>
            <a:r>
              <a:rPr lang="en-US" dirty="0" smtClean="0"/>
              <a:t>; </a:t>
            </a:r>
            <a:r>
              <a:rPr lang="en-US" dirty="0" smtClean="0"/>
              <a:t>// </a:t>
            </a:r>
            <a:r>
              <a:rPr lang="th-TH" dirty="0" smtClean="0"/>
              <a:t>มา</a:t>
            </a:r>
            <a:r>
              <a:rPr lang="th-TH" dirty="0" smtClean="0"/>
              <a:t>ทุก </a:t>
            </a:r>
            <a:r>
              <a:rPr lang="en-US" dirty="0" smtClean="0"/>
              <a:t>Field</a:t>
            </a:r>
            <a:r>
              <a:rPr lang="en-US" dirty="0" smtClean="0"/>
              <a:t> </a:t>
            </a:r>
            <a:r>
              <a:rPr lang="th-TH" dirty="0" smtClean="0"/>
              <a:t>แต่มาเฉพาะ </a:t>
            </a:r>
            <a:r>
              <a:rPr lang="en-US" dirty="0" smtClean="0"/>
              <a:t>Record </a:t>
            </a:r>
            <a:r>
              <a:rPr lang="th-TH" dirty="0" smtClean="0"/>
              <a:t>ที่ตรงตามเงื่อนไข</a:t>
            </a:r>
          </a:p>
          <a:p>
            <a:endParaRPr lang="th-TH" dirty="0" smtClean="0"/>
          </a:p>
          <a:p>
            <a:r>
              <a:rPr lang="en-US" dirty="0" smtClean="0"/>
              <a:t>	Select Attribute List </a:t>
            </a:r>
            <a:endParaRPr lang="en-US" dirty="0" smtClean="0"/>
          </a:p>
          <a:p>
            <a:r>
              <a:rPr lang="en-US" dirty="0" smtClean="0"/>
              <a:t>                   From Table Name; </a:t>
            </a:r>
          </a:p>
          <a:p>
            <a:r>
              <a:rPr lang="en-US" dirty="0" smtClean="0"/>
              <a:t>                Where Condition; // </a:t>
            </a:r>
            <a:r>
              <a:rPr lang="th-TH" dirty="0" smtClean="0"/>
              <a:t>มา</a:t>
            </a:r>
            <a:r>
              <a:rPr lang="th-TH" dirty="0" smtClean="0"/>
              <a:t> เฉพาะ </a:t>
            </a:r>
            <a:r>
              <a:rPr lang="en-US" dirty="0" smtClean="0"/>
              <a:t>Field </a:t>
            </a:r>
            <a:r>
              <a:rPr lang="th-TH" dirty="0" smtClean="0"/>
              <a:t>ที่ระบุหลัง </a:t>
            </a:r>
            <a:r>
              <a:rPr lang="en-US" dirty="0" smtClean="0"/>
              <a:t>Select</a:t>
            </a:r>
            <a:r>
              <a:rPr lang="en-US" dirty="0" smtClean="0"/>
              <a:t> </a:t>
            </a:r>
            <a:r>
              <a:rPr lang="th-TH" dirty="0" smtClean="0"/>
              <a:t>และมา</a:t>
            </a:r>
            <a:r>
              <a:rPr lang="th-TH" dirty="0" smtClean="0"/>
              <a:t>เฉพาะ </a:t>
            </a:r>
            <a:r>
              <a:rPr lang="en-US" dirty="0" smtClean="0"/>
              <a:t>Record </a:t>
            </a:r>
            <a:r>
              <a:rPr lang="th-TH" dirty="0" smtClean="0"/>
              <a:t>ที่ตรงตามเงื่อนไข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914400"/>
          </a:xfrm>
        </p:spPr>
        <p:txBody>
          <a:bodyPr/>
          <a:lstStyle/>
          <a:p>
            <a:r>
              <a:rPr lang="th-TH" sz="5400" dirty="0" smtClean="0"/>
              <a:t>การสืบค้นข้อมูล </a:t>
            </a:r>
            <a:r>
              <a:rPr lang="en-US" sz="5400" dirty="0" smtClean="0"/>
              <a:t>(Query) - Select</a:t>
            </a:r>
            <a:endParaRPr lang="th-TH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010400" cy="263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62400"/>
            <a:ext cx="7010400" cy="261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000" dirty="0" smtClean="0"/>
              <a:t>โครงสร้างฐานข้อมูลเชิงสัมพันธ์</a:t>
            </a:r>
            <a:endParaRPr lang="th-TH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772400" cy="4800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Relational Data Model</a:t>
            </a:r>
          </a:p>
          <a:p>
            <a:r>
              <a:rPr lang="en-US" sz="4800" dirty="0" smtClean="0"/>
              <a:t> </a:t>
            </a:r>
            <a:r>
              <a:rPr lang="th-TH" sz="3600" dirty="0" smtClean="0"/>
              <a:t>ข้อมูลถูกจัดเก็บ</a:t>
            </a:r>
            <a:r>
              <a:rPr lang="th-TH" sz="3600" dirty="0" smtClean="0"/>
              <a:t>ในฐานข้อมูลใน</a:t>
            </a:r>
            <a:r>
              <a:rPr lang="th-TH" sz="3600" dirty="0" smtClean="0"/>
              <a:t>รูปแบบตาราง</a:t>
            </a:r>
            <a:r>
              <a:rPr lang="en-US" sz="3600" dirty="0" smtClean="0"/>
              <a:t> (Table)</a:t>
            </a:r>
            <a:endParaRPr lang="en-US" sz="3600" dirty="0" smtClean="0"/>
          </a:p>
          <a:p>
            <a:pPr lvl="1"/>
            <a:r>
              <a:rPr lang="th-TH" sz="4000" dirty="0" smtClean="0"/>
              <a:t> ในแต่ละตารางประกอบ </a:t>
            </a:r>
            <a:r>
              <a:rPr lang="en-US" sz="4000" dirty="0" smtClean="0"/>
              <a:t>Field (</a:t>
            </a:r>
            <a:r>
              <a:rPr lang="th-TH" sz="4000" dirty="0" smtClean="0"/>
              <a:t>หรือ </a:t>
            </a:r>
            <a:r>
              <a:rPr lang="en-US" sz="4000" dirty="0" smtClean="0"/>
              <a:t>Attribute) </a:t>
            </a:r>
            <a:r>
              <a:rPr lang="th-TH" sz="4000" dirty="0" smtClean="0"/>
              <a:t>ต่างๆ</a:t>
            </a:r>
          </a:p>
          <a:p>
            <a:pPr lvl="1">
              <a:buNone/>
            </a:pPr>
            <a:r>
              <a:rPr lang="th-TH" sz="4000" dirty="0" smtClean="0"/>
              <a:t>   และแต่ละ </a:t>
            </a:r>
            <a:r>
              <a:rPr lang="en-US" sz="4000" dirty="0" smtClean="0"/>
              <a:t>Field </a:t>
            </a:r>
            <a:r>
              <a:rPr lang="th-TH" sz="4000" dirty="0" smtClean="0"/>
              <a:t>อาจจะมีชนิดของข้อมูล </a:t>
            </a:r>
            <a:r>
              <a:rPr lang="en-US" sz="4000" dirty="0" smtClean="0"/>
              <a:t>(Data Type)</a:t>
            </a:r>
          </a:p>
          <a:p>
            <a:pPr lvl="1">
              <a:buNone/>
            </a:pPr>
            <a:r>
              <a:rPr lang="en-US" sz="4000" dirty="0" smtClean="0"/>
              <a:t>   </a:t>
            </a:r>
            <a:r>
              <a:rPr lang="th-TH" sz="4000" dirty="0" smtClean="0"/>
              <a:t>ที่แตกต่างกันไป</a:t>
            </a:r>
          </a:p>
          <a:p>
            <a:pPr lvl="1"/>
            <a:r>
              <a:rPr lang="th-TH" sz="4000" dirty="0" smtClean="0"/>
              <a:t> </a:t>
            </a:r>
            <a:r>
              <a:rPr lang="th-TH" sz="4000" dirty="0" smtClean="0"/>
              <a:t>ข้อมูลที่จัดเก็บอยู่ในแต่ละตาราง ถูกจัดเก็บใน</a:t>
            </a:r>
          </a:p>
          <a:p>
            <a:pPr lvl="1">
              <a:buNone/>
            </a:pPr>
            <a:r>
              <a:rPr lang="th-TH" sz="4000" dirty="0" smtClean="0"/>
              <a:t> </a:t>
            </a:r>
            <a:r>
              <a:rPr lang="th-TH" sz="4000" dirty="0" smtClean="0"/>
              <a:t>  รูปแบบของ </a:t>
            </a:r>
            <a:r>
              <a:rPr lang="en-US" sz="4000" dirty="0" smtClean="0"/>
              <a:t>Record (</a:t>
            </a:r>
            <a:r>
              <a:rPr lang="th-TH" sz="4000" dirty="0" smtClean="0"/>
              <a:t>หรือ </a:t>
            </a:r>
            <a:r>
              <a:rPr lang="en-US" sz="4000" dirty="0" smtClean="0"/>
              <a:t>Row </a:t>
            </a:r>
            <a:r>
              <a:rPr lang="th-TH" sz="4000" dirty="0" smtClean="0"/>
              <a:t>หรือ </a:t>
            </a:r>
            <a:r>
              <a:rPr lang="en-US" sz="4000" dirty="0" err="1" smtClean="0"/>
              <a:t>Tuple</a:t>
            </a:r>
            <a:r>
              <a:rPr lang="en-US" sz="4000" dirty="0" smtClean="0"/>
              <a:t>)  </a:t>
            </a:r>
            <a:r>
              <a:rPr lang="th-TH" sz="4000" dirty="0" smtClean="0"/>
              <a:t>  </a:t>
            </a:r>
            <a:endParaRPr lang="th-TH" sz="4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Downloading Connector/Net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First make sure you have downloaded and installed the </a:t>
            </a:r>
            <a:r>
              <a:rPr lang="en-US" sz="3200" b="1" u="sng" dirty="0"/>
              <a:t>MySQL</a:t>
            </a:r>
            <a:r>
              <a:rPr lang="en-US" sz="3200" u="sng" dirty="0"/>
              <a:t> Connector/NET</a:t>
            </a:r>
            <a:r>
              <a:rPr lang="en-US" sz="3200" dirty="0"/>
              <a:t> </a:t>
            </a:r>
            <a:r>
              <a:rPr lang="en-US" sz="3200" dirty="0" smtClean="0"/>
              <a:t>(Database Driver) from </a:t>
            </a:r>
            <a:r>
              <a:rPr lang="en-US" sz="3200" dirty="0"/>
              <a:t>the </a:t>
            </a:r>
            <a:r>
              <a:rPr lang="en-US" sz="3200" b="1" dirty="0" smtClean="0"/>
              <a:t>MySQL</a:t>
            </a:r>
          </a:p>
          <a:p>
            <a:pPr>
              <a:buNone/>
            </a:pPr>
            <a:r>
              <a:rPr lang="en-US" sz="3200" b="1" dirty="0" smtClean="0"/>
              <a:t>   </a:t>
            </a: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dev.mysql.com/downloads/connector/net/6.1.html</a:t>
            </a:r>
            <a:endParaRPr lang="en-US" sz="3200" dirty="0" smtClean="0"/>
          </a:p>
          <a:p>
            <a:r>
              <a:rPr lang="th-TH" sz="3200" dirty="0" smtClean="0"/>
              <a:t>ตอนนี้มีตัว </a:t>
            </a:r>
            <a:r>
              <a:rPr lang="en-US" sz="3200" dirty="0" smtClean="0"/>
              <a:t>update </a:t>
            </a:r>
            <a:r>
              <a:rPr lang="th-TH" sz="3200" dirty="0" smtClean="0"/>
              <a:t>กว่านี้แล้ว</a:t>
            </a:r>
            <a:endParaRPr lang="en-US" sz="3200" dirty="0"/>
          </a:p>
        </p:txBody>
      </p:sp>
      <p:pic>
        <p:nvPicPr>
          <p:cNvPr id="1026" name="Picture 2" descr="C:\Users\Jakarin\Google Drive\Advisee CS32\C#\pro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906" y="4495800"/>
            <a:ext cx="4993294" cy="1910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สร้าง </a:t>
            </a:r>
            <a:r>
              <a:rPr lang="en-US" dirty="0" smtClean="0"/>
              <a:t>Form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24000"/>
            <a:ext cx="4572000" cy="430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449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3550"/>
            <a:ext cx="8229600" cy="582613"/>
          </a:xfrm>
        </p:spPr>
        <p:txBody>
          <a:bodyPr>
            <a:noAutofit/>
          </a:bodyPr>
          <a:lstStyle/>
          <a:p>
            <a:r>
              <a:rPr lang="th-TH" sz="2800" dirty="0" smtClean="0"/>
              <a:t>ตัวอย่าง </a:t>
            </a:r>
            <a:r>
              <a:rPr lang="en-US" sz="2800" dirty="0" smtClean="0"/>
              <a:t>Browse </a:t>
            </a:r>
            <a:r>
              <a:rPr lang="th-TH" sz="2800" dirty="0" smtClean="0"/>
              <a:t>ไปที่</a:t>
            </a:r>
            <a:r>
              <a:rPr lang="en-US" sz="2800" dirty="0" smtClean="0"/>
              <a:t> C</a:t>
            </a:r>
            <a:r>
              <a:rPr lang="en-US" sz="2800" dirty="0"/>
              <a:t>:\Program Files\MySQL\MySQL Connector Net 6.8.3\Assemblies\v4.5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76200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Jakarin\Google Drive\Advisee CS32\csharp\mysql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905000"/>
            <a:ext cx="333375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630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B0F0"/>
                </a:solidFill>
              </a:rPr>
              <a:t>//Add </a:t>
            </a:r>
            <a:r>
              <a:rPr lang="en-US" b="1" i="1" dirty="0" err="1">
                <a:solidFill>
                  <a:srgbClr val="00B0F0"/>
                </a:solidFill>
              </a:rPr>
              <a:t>MySql</a:t>
            </a:r>
            <a:r>
              <a:rPr lang="en-US" i="1" dirty="0">
                <a:solidFill>
                  <a:srgbClr val="00B0F0"/>
                </a:solidFill>
              </a:rPr>
              <a:t> Library </a:t>
            </a:r>
            <a:endParaRPr lang="en-US" i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6700" dirty="0" smtClean="0"/>
              <a:t>using </a:t>
            </a:r>
            <a:r>
              <a:rPr lang="en-US" sz="6700" b="1" dirty="0" err="1" smtClean="0"/>
              <a:t>MySql</a:t>
            </a:r>
            <a:r>
              <a:rPr lang="en-US" sz="6700" dirty="0" err="1" smtClean="0"/>
              <a:t>.Data.</a:t>
            </a:r>
            <a:r>
              <a:rPr lang="en-US" sz="6700" b="1" dirty="0" err="1" smtClean="0"/>
              <a:t>MySql</a:t>
            </a:r>
            <a:r>
              <a:rPr lang="en-US" sz="6700" dirty="0" err="1" smtClean="0"/>
              <a:t>Client</a:t>
            </a:r>
            <a:r>
              <a:rPr lang="en-US" sz="6700" dirty="0" smtClean="0"/>
              <a:t>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Then declaring and initializing the variables that we will use:</a:t>
            </a:r>
          </a:p>
          <a:p>
            <a:r>
              <a:rPr lang="en-US" u="sng" dirty="0"/>
              <a:t>connection</a:t>
            </a:r>
            <a:r>
              <a:rPr lang="en-US" dirty="0"/>
              <a:t>: will be used to open a connection to the database.</a:t>
            </a:r>
          </a:p>
          <a:p>
            <a:r>
              <a:rPr lang="en-US" u="sng" dirty="0"/>
              <a:t>server</a:t>
            </a:r>
            <a:r>
              <a:rPr lang="en-US" dirty="0"/>
              <a:t>: indicates where our server is hosted, in our case, it's </a:t>
            </a:r>
            <a:r>
              <a:rPr lang="en-US" dirty="0" err="1"/>
              <a:t>localhost</a:t>
            </a:r>
            <a:r>
              <a:rPr lang="en-US" dirty="0"/>
              <a:t>.</a:t>
            </a:r>
          </a:p>
          <a:p>
            <a:r>
              <a:rPr lang="en-US" u="sng" dirty="0"/>
              <a:t>database</a:t>
            </a:r>
            <a:r>
              <a:rPr lang="en-US" dirty="0"/>
              <a:t>: is the name of the database we will use, in our case it's the database we already created earlier which is </a:t>
            </a:r>
            <a:r>
              <a:rPr lang="en-US" dirty="0" err="1"/>
              <a:t>connectcsharpto</a:t>
            </a:r>
            <a:r>
              <a:rPr lang="en-US" b="1" dirty="0" err="1"/>
              <a:t>mysql</a:t>
            </a:r>
            <a:r>
              <a:rPr lang="en-US" dirty="0"/>
              <a:t>.</a:t>
            </a:r>
          </a:p>
          <a:p>
            <a:r>
              <a:rPr lang="en-US" u="sng" dirty="0" err="1"/>
              <a:t>uid</a:t>
            </a:r>
            <a:r>
              <a:rPr lang="en-US" dirty="0"/>
              <a:t>: is our </a:t>
            </a:r>
            <a:r>
              <a:rPr lang="en-US" b="1" dirty="0"/>
              <a:t>MySQL</a:t>
            </a:r>
            <a:r>
              <a:rPr lang="en-US" dirty="0"/>
              <a:t> username.</a:t>
            </a:r>
          </a:p>
          <a:p>
            <a:r>
              <a:rPr lang="en-US" u="sng" dirty="0"/>
              <a:t>password</a:t>
            </a:r>
            <a:r>
              <a:rPr lang="en-US" dirty="0"/>
              <a:t>: is our </a:t>
            </a:r>
            <a:r>
              <a:rPr lang="en-US" b="1" dirty="0"/>
              <a:t>MySQL</a:t>
            </a:r>
            <a:r>
              <a:rPr lang="en-US" dirty="0"/>
              <a:t> password.</a:t>
            </a:r>
          </a:p>
          <a:p>
            <a:r>
              <a:rPr lang="en-US" u="sng" dirty="0" err="1"/>
              <a:t>connectionString</a:t>
            </a:r>
            <a:r>
              <a:rPr lang="en-US" dirty="0"/>
              <a:t>: contains the connection string to connect to the database, and will be assigned to the connection variable.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19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76200"/>
            <a:ext cx="9144000" cy="5638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smtClean="0"/>
              <a:t>      private </a:t>
            </a:r>
            <a:r>
              <a:rPr lang="en-US" sz="2400" dirty="0" err="1"/>
              <a:t>MySqlConnection</a:t>
            </a:r>
            <a:r>
              <a:rPr lang="en-US" sz="2400" dirty="0"/>
              <a:t> connection;</a:t>
            </a:r>
          </a:p>
          <a:p>
            <a:pPr marL="0" indent="0">
              <a:buNone/>
            </a:pPr>
            <a:r>
              <a:rPr lang="en-US" sz="2400" dirty="0"/>
              <a:t>        private string server;</a:t>
            </a:r>
          </a:p>
          <a:p>
            <a:pPr marL="0" indent="0">
              <a:buNone/>
            </a:pPr>
            <a:r>
              <a:rPr lang="en-US" sz="2400" dirty="0"/>
              <a:t>        private string database;</a:t>
            </a:r>
          </a:p>
          <a:p>
            <a:pPr marL="0" indent="0">
              <a:buNone/>
            </a:pPr>
            <a:r>
              <a:rPr lang="en-US" sz="2400" dirty="0"/>
              <a:t>        private string </a:t>
            </a:r>
            <a:r>
              <a:rPr lang="en-US" sz="2400" dirty="0" err="1"/>
              <a:t>uid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        private string password;</a:t>
            </a:r>
          </a:p>
          <a:p>
            <a:pPr marL="0" indent="0">
              <a:buNone/>
            </a:pPr>
            <a:r>
              <a:rPr lang="en-US" sz="2400" dirty="0"/>
              <a:t>        public Form1()</a:t>
            </a:r>
          </a:p>
          <a:p>
            <a:pPr marL="0" indent="0">
              <a:buNone/>
            </a:pPr>
            <a:r>
              <a:rPr lang="en-US" sz="2400" dirty="0"/>
              <a:t>        </a:t>
            </a:r>
            <a:r>
              <a:rPr lang="en-US" sz="2400" dirty="0" smtClean="0"/>
              <a:t>{   </a:t>
            </a:r>
            <a:r>
              <a:rPr lang="en-US" sz="2400" dirty="0" err="1"/>
              <a:t>InitializeComponent</a:t>
            </a:r>
            <a:r>
              <a:rPr lang="en-US" sz="2400" dirty="0"/>
              <a:t>();</a:t>
            </a:r>
          </a:p>
          <a:p>
            <a:pPr marL="0" indent="0">
              <a:buNone/>
            </a:pPr>
            <a:r>
              <a:rPr lang="en-US" sz="2400" dirty="0"/>
              <a:t>            server = "</a:t>
            </a:r>
            <a:r>
              <a:rPr lang="en-US" sz="2400" dirty="0" err="1"/>
              <a:t>localhost</a:t>
            </a:r>
            <a:r>
              <a:rPr lang="en-US" sz="2400" dirty="0"/>
              <a:t>";</a:t>
            </a:r>
          </a:p>
          <a:p>
            <a:pPr marL="0" indent="0">
              <a:buNone/>
            </a:pPr>
            <a:r>
              <a:rPr lang="en-US" sz="2400" dirty="0"/>
              <a:t>            database = </a:t>
            </a:r>
            <a:r>
              <a:rPr lang="en-US" sz="2400" dirty="0" smtClean="0"/>
              <a:t>“university";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sz="2400" dirty="0" err="1"/>
              <a:t>uid</a:t>
            </a:r>
            <a:r>
              <a:rPr lang="en-US" sz="2400" dirty="0"/>
              <a:t> = "root";</a:t>
            </a:r>
          </a:p>
          <a:p>
            <a:pPr marL="0" indent="0">
              <a:buNone/>
            </a:pPr>
            <a:r>
              <a:rPr lang="en-US" sz="2400" dirty="0"/>
              <a:t>            password = </a:t>
            </a:r>
            <a:r>
              <a:rPr lang="en-US" sz="2400" dirty="0" smtClean="0"/>
              <a:t>"";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string </a:t>
            </a:r>
            <a:r>
              <a:rPr lang="en-US" sz="2400" dirty="0" err="1"/>
              <a:t>connectionString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            </a:t>
            </a:r>
            <a:r>
              <a:rPr lang="en-US" sz="2400" dirty="0" err="1"/>
              <a:t>connectionString</a:t>
            </a:r>
            <a:r>
              <a:rPr lang="en-US" sz="2400" dirty="0"/>
              <a:t> = "SERVER=" + server + ";" + "DATABASE=" +</a:t>
            </a:r>
          </a:p>
          <a:p>
            <a:pPr marL="0" indent="0">
              <a:buNone/>
            </a:pPr>
            <a:r>
              <a:rPr lang="nl-NL" sz="2400" dirty="0"/>
              <a:t> </a:t>
            </a:r>
            <a:r>
              <a:rPr lang="nl-NL" sz="2400" dirty="0" smtClean="0"/>
              <a:t>           </a:t>
            </a:r>
            <a:r>
              <a:rPr lang="en-US" sz="2400" dirty="0" smtClean="0"/>
              <a:t>database </a:t>
            </a:r>
            <a:r>
              <a:rPr lang="en-US" sz="2400" dirty="0" smtClean="0"/>
              <a:t>+ ";" + "UID=" + </a:t>
            </a:r>
            <a:r>
              <a:rPr lang="en-US" sz="2400" dirty="0" err="1" smtClean="0"/>
              <a:t>uid</a:t>
            </a:r>
            <a:r>
              <a:rPr lang="en-US" sz="2400" dirty="0" smtClean="0"/>
              <a:t> + ";" + "PASSWORD=" </a:t>
            </a:r>
            <a:r>
              <a:rPr lang="en-US" sz="2400" dirty="0" smtClean="0"/>
              <a:t>+password+ </a:t>
            </a:r>
            <a:r>
              <a:rPr lang="en-US" sz="2400" dirty="0" smtClean="0"/>
              <a:t>";</a:t>
            </a:r>
            <a:r>
              <a:rPr lang="en-US" sz="2400" dirty="0" err="1" smtClean="0"/>
              <a:t>charset</a:t>
            </a:r>
            <a:r>
              <a:rPr lang="en-US" sz="2400" dirty="0" smtClean="0"/>
              <a:t>=tis620;";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connection = new </a:t>
            </a:r>
            <a:r>
              <a:rPr lang="en-US" sz="2400" dirty="0" err="1"/>
              <a:t>MySqlConnection</a:t>
            </a:r>
            <a:r>
              <a:rPr lang="en-US" sz="2400" dirty="0"/>
              <a:t>(</a:t>
            </a:r>
            <a:r>
              <a:rPr lang="en-US" sz="2400" dirty="0" err="1"/>
              <a:t>connectionString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/>
              <a:t>       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79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Working with </a:t>
            </a:r>
            <a:r>
              <a:rPr lang="en-US" sz="4800" b="1" dirty="0" smtClean="0"/>
              <a:t>Insert</a:t>
            </a:r>
            <a:r>
              <a:rPr lang="en-US" sz="4800" b="1" dirty="0"/>
              <a:t>, Update, Select, </a:t>
            </a:r>
            <a:r>
              <a:rPr lang="en-US" sz="4800" b="1" dirty="0" smtClean="0"/>
              <a:t>Delete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	Usually</a:t>
            </a:r>
            <a:r>
              <a:rPr lang="en-US" dirty="0"/>
              <a:t>, </a:t>
            </a:r>
            <a:r>
              <a:rPr lang="en-US" u="sng" dirty="0"/>
              <a:t>Insert, update and delete are used to write or change data in the database</a:t>
            </a:r>
            <a:r>
              <a:rPr lang="en-US" dirty="0"/>
              <a:t>, while </a:t>
            </a:r>
            <a:r>
              <a:rPr lang="en-US" u="sng" dirty="0"/>
              <a:t>Select is used to read data</a:t>
            </a:r>
            <a:r>
              <a:rPr lang="en-US" dirty="0"/>
              <a:t>. </a:t>
            </a:r>
            <a:br>
              <a:rPr lang="en-US" dirty="0"/>
            </a:br>
            <a:r>
              <a:rPr lang="en-US" dirty="0"/>
              <a:t>For this reason, we have different types of methods to execute those queries. 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The methods are the following:</a:t>
            </a:r>
          </a:p>
          <a:p>
            <a:r>
              <a:rPr lang="en-US" dirty="0" err="1"/>
              <a:t>ExecuteNonQuery</a:t>
            </a:r>
            <a:r>
              <a:rPr lang="en-US" dirty="0"/>
              <a:t>: </a:t>
            </a:r>
            <a:r>
              <a:rPr lang="en-US" b="0" dirty="0"/>
              <a:t>Used to execute a command that will </a:t>
            </a:r>
            <a:r>
              <a:rPr lang="en-US" u="sng" dirty="0"/>
              <a:t>not return any data</a:t>
            </a:r>
            <a:r>
              <a:rPr lang="en-US" b="0" dirty="0"/>
              <a:t>, for example </a:t>
            </a:r>
            <a:r>
              <a:rPr lang="en-US" u="sng" dirty="0"/>
              <a:t>Insert</a:t>
            </a:r>
            <a:r>
              <a:rPr lang="en-US" dirty="0"/>
              <a:t>, </a:t>
            </a:r>
            <a:r>
              <a:rPr lang="en-US" u="sng" dirty="0" smtClean="0"/>
              <a:t>update</a:t>
            </a:r>
            <a:r>
              <a:rPr lang="th-TH" u="sng" dirty="0" smtClean="0"/>
              <a:t> </a:t>
            </a:r>
            <a:r>
              <a:rPr lang="en-US" u="sng" dirty="0" smtClean="0"/>
              <a:t>or</a:t>
            </a:r>
            <a:r>
              <a:rPr lang="en-US" u="sng" dirty="0"/>
              <a:t> delete</a:t>
            </a:r>
            <a:r>
              <a:rPr lang="en-US" b="0" dirty="0"/>
              <a:t>.</a:t>
            </a:r>
          </a:p>
          <a:p>
            <a:r>
              <a:rPr lang="en-US" dirty="0" err="1"/>
              <a:t>ExecuteReader</a:t>
            </a:r>
            <a:r>
              <a:rPr lang="en-US" dirty="0"/>
              <a:t>: </a:t>
            </a:r>
            <a:r>
              <a:rPr lang="en-US" b="0" dirty="0"/>
              <a:t>Used to execute a command that will </a:t>
            </a:r>
            <a:r>
              <a:rPr lang="en-US" u="sng" dirty="0"/>
              <a:t>return 0 or more records</a:t>
            </a:r>
            <a:r>
              <a:rPr lang="en-US" b="0" dirty="0"/>
              <a:t>, for example </a:t>
            </a:r>
            <a:r>
              <a:rPr lang="en-US" u="sng" dirty="0"/>
              <a:t>Select</a:t>
            </a:r>
            <a:r>
              <a:rPr lang="en-US" b="0" dirty="0"/>
              <a:t>.</a:t>
            </a:r>
          </a:p>
          <a:p>
            <a:r>
              <a:rPr lang="en-US" dirty="0" err="1"/>
              <a:t>ExecuteScalar</a:t>
            </a:r>
            <a:r>
              <a:rPr lang="en-US" dirty="0"/>
              <a:t>: </a:t>
            </a:r>
            <a:r>
              <a:rPr lang="en-US" b="0" dirty="0"/>
              <a:t>Used to execute a command that will </a:t>
            </a:r>
            <a:r>
              <a:rPr lang="en-US" u="sng" dirty="0"/>
              <a:t>return only 1 value</a:t>
            </a:r>
            <a:r>
              <a:rPr lang="en-US" b="0" dirty="0"/>
              <a:t>, for example </a:t>
            </a:r>
            <a:r>
              <a:rPr lang="en-US" dirty="0"/>
              <a:t>Select Count(*)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07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929" y="0"/>
            <a:ext cx="9161929" cy="6477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private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OpenConnection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try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connection.Open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return true;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catch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MySqlException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ex)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{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//When handling errors, you can your application's response based </a:t>
            </a:r>
            <a:r>
              <a:rPr lang="en-US" sz="12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 </a:t>
            </a:r>
            <a:r>
              <a:rPr lang="en-US" sz="12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</a:t>
            </a:r>
            <a:r>
              <a:rPr lang="en-US" sz="12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	       //error </a:t>
            </a:r>
            <a:r>
              <a:rPr lang="en-US" sz="12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number.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//The two most common error numbers when connecting are as follows: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//0: Cannot connect to server.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    //1045: Invalid user name and/or password.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switch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ex.Number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case 0: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MessageBox.Show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("Cannot connect to server.  Contact administrator");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break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case 1045: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MessageBox.Show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("Invalid username/password, please try again");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break;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return false;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    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60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7543800" cy="5440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private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bool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CloseConnection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try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connection.Close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return true;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catch (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MySqlException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 ex)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MessageBox.Show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ex.Message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return false;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58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44" y="0"/>
            <a:ext cx="7620000" cy="990600"/>
          </a:xfrm>
        </p:spPr>
        <p:txBody>
          <a:bodyPr/>
          <a:lstStyle/>
          <a:p>
            <a:r>
              <a:rPr lang="en-US" dirty="0" smtClean="0"/>
              <a:t>C# Programming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23502"/>
            <a:ext cx="7620000" cy="5410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8000" dirty="0" smtClean="0"/>
              <a:t>Steps</a:t>
            </a:r>
          </a:p>
          <a:p>
            <a:pPr marL="0" indent="0">
              <a:buNone/>
            </a:pPr>
            <a:r>
              <a:rPr lang="en-US" dirty="0" smtClean="0"/>
              <a:t>	Start </a:t>
            </a:r>
            <a:r>
              <a:rPr lang="en-US" dirty="0" smtClean="0"/>
              <a:t>with</a:t>
            </a:r>
            <a:r>
              <a:rPr lang="en-US" dirty="0"/>
              <a:t> Insert, update and delete, which are the easiest. The process to successfully execute a command is as follows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connection to the database.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 </a:t>
            </a:r>
            <a:r>
              <a:rPr lang="en-US" b="1" dirty="0"/>
              <a:t>MySQL</a:t>
            </a:r>
            <a:r>
              <a:rPr lang="en-US" dirty="0"/>
              <a:t> command.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Assign a connection and a query to the command. This can be done using the constructor, or using </a:t>
            </a:r>
            <a:r>
              <a:rPr lang="en-US" dirty="0" err="1"/>
              <a:t>theConnection</a:t>
            </a:r>
            <a:r>
              <a:rPr lang="en-US" dirty="0"/>
              <a:t> and the </a:t>
            </a:r>
            <a:r>
              <a:rPr lang="en-US" dirty="0" err="1"/>
              <a:t>CommandText</a:t>
            </a:r>
            <a:r>
              <a:rPr lang="en-US" dirty="0"/>
              <a:t> methods in the </a:t>
            </a:r>
            <a:r>
              <a:rPr lang="en-US" b="1" dirty="0" err="1"/>
              <a:t>MySql</a:t>
            </a:r>
            <a:r>
              <a:rPr lang="en-US" dirty="0" err="1"/>
              <a:t>Command</a:t>
            </a:r>
            <a:r>
              <a:rPr lang="en-US" dirty="0"/>
              <a:t> 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Execute the command.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Close the connection.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8965" y="228600"/>
            <a:ext cx="9152965" cy="632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private void </a:t>
            </a:r>
            <a:r>
              <a:rPr lang="en-US" sz="2400" dirty="0" err="1" smtClean="0"/>
              <a:t>insert_Click</a:t>
            </a:r>
            <a:r>
              <a:rPr lang="en-US" sz="2400" dirty="0" smtClean="0"/>
              <a:t> </a:t>
            </a:r>
            <a:r>
              <a:rPr lang="en-US" sz="2400" dirty="0" smtClean="0"/>
              <a:t>(object </a:t>
            </a:r>
            <a:r>
              <a:rPr lang="en-US" sz="2400" dirty="0"/>
              <a:t>sender, </a:t>
            </a:r>
            <a:r>
              <a:rPr lang="en-US" sz="2400" dirty="0" err="1"/>
              <a:t>EventArgs</a:t>
            </a:r>
            <a:r>
              <a:rPr lang="en-US" sz="2400" dirty="0"/>
              <a:t> e)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{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           //</a:t>
            </a:r>
            <a:r>
              <a:rPr lang="en-US" sz="2400" dirty="0" smtClean="0"/>
              <a:t>open connection</a:t>
            </a:r>
          </a:p>
          <a:p>
            <a:pPr marL="0" indent="0">
              <a:buNone/>
            </a:pPr>
            <a:r>
              <a:rPr lang="en-US" sz="2400" dirty="0" smtClean="0"/>
              <a:t>            if (</a:t>
            </a:r>
            <a:r>
              <a:rPr lang="en-US" sz="2400" dirty="0" err="1" smtClean="0"/>
              <a:t>this.OpenConnection</a:t>
            </a:r>
            <a:r>
              <a:rPr lang="en-US" sz="2400" dirty="0" smtClean="0"/>
              <a:t>() == true)</a:t>
            </a:r>
          </a:p>
          <a:p>
            <a:pPr marL="0" indent="0">
              <a:buNone/>
            </a:pPr>
            <a:r>
              <a:rPr lang="en-US" sz="2400" dirty="0" smtClean="0"/>
              <a:t>            {</a:t>
            </a:r>
          </a:p>
          <a:p>
            <a:pPr marL="0" indent="0">
              <a:buNone/>
            </a:pPr>
            <a:r>
              <a:rPr lang="en-US" sz="2400" dirty="0" smtClean="0"/>
              <a:t>                string query = "INSERT INTO Student VALUES("+</a:t>
            </a:r>
            <a:r>
              <a:rPr lang="en-US" sz="2400" dirty="0" err="1" smtClean="0"/>
              <a:t>studentID.Text</a:t>
            </a:r>
            <a:r>
              <a:rPr lang="en-US" sz="2400" dirty="0" smtClean="0"/>
              <a:t>+", 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                              '"+</a:t>
            </a:r>
            <a:r>
              <a:rPr lang="en-US" sz="2400" dirty="0" err="1" smtClean="0"/>
              <a:t>studentName.Text</a:t>
            </a:r>
            <a:r>
              <a:rPr lang="en-US" sz="2400" dirty="0" smtClean="0"/>
              <a:t>+"', "+</a:t>
            </a:r>
            <a:r>
              <a:rPr lang="en-US" sz="2400" dirty="0" err="1" smtClean="0"/>
              <a:t>gpa.Text</a:t>
            </a:r>
            <a:r>
              <a:rPr lang="en-US" sz="2400" dirty="0" smtClean="0"/>
              <a:t>+")";</a:t>
            </a:r>
          </a:p>
          <a:p>
            <a:pPr marL="0" indent="0">
              <a:buNone/>
            </a:pPr>
            <a:r>
              <a:rPr lang="en-US" sz="2400" dirty="0" smtClean="0"/>
              <a:t>                //create command and assign the query and connection from the constructor</a:t>
            </a:r>
          </a:p>
          <a:p>
            <a:pPr marL="0" indent="0">
              <a:buNone/>
            </a:pPr>
            <a:r>
              <a:rPr lang="en-US" sz="2400" dirty="0" smtClean="0"/>
              <a:t>                </a:t>
            </a:r>
            <a:r>
              <a:rPr lang="en-US" sz="2400" dirty="0" err="1" smtClean="0"/>
              <a:t>MySqlCommand</a:t>
            </a:r>
            <a:r>
              <a:rPr lang="en-US" sz="2400" dirty="0" smtClean="0"/>
              <a:t> </a:t>
            </a:r>
            <a:r>
              <a:rPr lang="en-US" sz="2400" dirty="0" err="1" smtClean="0"/>
              <a:t>cmd</a:t>
            </a:r>
            <a:r>
              <a:rPr lang="en-US" sz="2400" dirty="0" smtClean="0"/>
              <a:t> = new </a:t>
            </a:r>
            <a:r>
              <a:rPr lang="en-US" sz="2400" dirty="0" err="1" smtClean="0"/>
              <a:t>MySqlCommand</a:t>
            </a:r>
            <a:r>
              <a:rPr lang="en-US" sz="2400" dirty="0" smtClean="0"/>
              <a:t>(query, connection);</a:t>
            </a:r>
          </a:p>
          <a:p>
            <a:pPr marL="0" indent="0">
              <a:buNone/>
            </a:pPr>
            <a:r>
              <a:rPr lang="en-US" sz="2400" dirty="0" smtClean="0"/>
              <a:t>                //Execute command</a:t>
            </a:r>
          </a:p>
          <a:p>
            <a:pPr marL="0" indent="0">
              <a:buNone/>
            </a:pPr>
            <a:r>
              <a:rPr lang="en-US" sz="2400" dirty="0" smtClean="0"/>
              <a:t>                </a:t>
            </a:r>
            <a:r>
              <a:rPr lang="en-US" sz="2400" dirty="0" err="1" smtClean="0"/>
              <a:t>cmd.ExecuteNonQuery</a:t>
            </a:r>
            <a:r>
              <a:rPr lang="en-US" sz="2400" dirty="0" smtClean="0"/>
              <a:t>();</a:t>
            </a:r>
          </a:p>
          <a:p>
            <a:pPr marL="0" indent="0">
              <a:buNone/>
            </a:pPr>
            <a:r>
              <a:rPr lang="en-US" sz="2400" dirty="0" smtClean="0"/>
              <a:t>                //close connection</a:t>
            </a:r>
          </a:p>
          <a:p>
            <a:pPr marL="0" indent="0">
              <a:buNone/>
            </a:pPr>
            <a:r>
              <a:rPr lang="en-US" sz="2400" dirty="0" smtClean="0"/>
              <a:t>                </a:t>
            </a:r>
            <a:r>
              <a:rPr lang="en-US" sz="2400" dirty="0" err="1" smtClean="0"/>
              <a:t>this.CloseConnection</a:t>
            </a:r>
            <a:r>
              <a:rPr lang="en-US" sz="2400" dirty="0" smtClean="0"/>
              <a:t>();</a:t>
            </a:r>
          </a:p>
          <a:p>
            <a:pPr marL="0" indent="0">
              <a:buNone/>
            </a:pPr>
            <a:r>
              <a:rPr lang="en-US" sz="2400" dirty="0" smtClean="0"/>
              <a:t>            }      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86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ชนิดของข้อมูล </a:t>
            </a:r>
            <a:r>
              <a:rPr lang="en-US" dirty="0" smtClean="0"/>
              <a:t>(Data Type)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6400" dirty="0" smtClean="0"/>
              <a:t>Data Type</a:t>
            </a:r>
          </a:p>
          <a:p>
            <a:pPr lvl="1"/>
            <a:r>
              <a:rPr lang="en-US" b="0" dirty="0" smtClean="0"/>
              <a:t>Numeric </a:t>
            </a:r>
            <a:r>
              <a:rPr lang="en-US" b="0" dirty="0" smtClean="0"/>
              <a:t>data types for integers and real numbers </a:t>
            </a:r>
          </a:p>
          <a:p>
            <a:pPr lvl="1"/>
            <a:r>
              <a:rPr lang="en-US" b="0" dirty="0" smtClean="0"/>
              <a:t>Characters</a:t>
            </a:r>
          </a:p>
          <a:p>
            <a:pPr lvl="1"/>
            <a:r>
              <a:rPr lang="en-US" b="0" dirty="0" smtClean="0"/>
              <a:t>Booleans</a:t>
            </a:r>
          </a:p>
          <a:p>
            <a:pPr lvl="1"/>
            <a:r>
              <a:rPr lang="en-US" b="0" dirty="0" smtClean="0"/>
              <a:t>Fixed-length strings</a:t>
            </a:r>
          </a:p>
          <a:p>
            <a:pPr lvl="1"/>
            <a:r>
              <a:rPr lang="en-US" b="0" dirty="0" smtClean="0"/>
              <a:t>Variable-length strings</a:t>
            </a:r>
          </a:p>
          <a:p>
            <a:pPr lvl="1"/>
            <a:r>
              <a:rPr lang="en-US" b="0" dirty="0" smtClean="0"/>
              <a:t>Date, time, timestamp</a:t>
            </a:r>
          </a:p>
          <a:p>
            <a:pPr lvl="1"/>
            <a:r>
              <a:rPr lang="en-US" b="0" dirty="0" smtClean="0"/>
              <a:t>Money</a:t>
            </a:r>
          </a:p>
          <a:p>
            <a:pPr lvl="1"/>
            <a:r>
              <a:rPr lang="en-US" b="0" dirty="0" smtClean="0"/>
              <a:t>Other special data types</a:t>
            </a:r>
            <a:endParaRPr lang="th-T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select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/>
              <a:t>To execute a Select statement, we add a few more steps, and we use the </a:t>
            </a:r>
            <a:r>
              <a:rPr lang="en-US" dirty="0" err="1"/>
              <a:t>ExecuteReader</a:t>
            </a:r>
            <a:r>
              <a:rPr lang="en-US" dirty="0"/>
              <a:t> method that will return a </a:t>
            </a:r>
            <a:r>
              <a:rPr lang="en-US" dirty="0" err="1"/>
              <a:t>dataReader</a:t>
            </a:r>
            <a:r>
              <a:rPr lang="en-US" dirty="0"/>
              <a:t> object to read and store the data or records.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connection to the database.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 </a:t>
            </a:r>
            <a:r>
              <a:rPr lang="en-US" b="1" dirty="0"/>
              <a:t>MySQL</a:t>
            </a:r>
            <a:r>
              <a:rPr lang="en-US" dirty="0"/>
              <a:t> command.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Assign a connection and a query to the command. This can be done using the constructor, or using </a:t>
            </a:r>
            <a:r>
              <a:rPr lang="en-US" dirty="0" err="1"/>
              <a:t>theConnection</a:t>
            </a:r>
            <a:r>
              <a:rPr lang="en-US" dirty="0"/>
              <a:t> and the </a:t>
            </a:r>
            <a:r>
              <a:rPr lang="en-US" dirty="0" err="1"/>
              <a:t>CommandText</a:t>
            </a:r>
            <a:r>
              <a:rPr lang="en-US" dirty="0"/>
              <a:t> methods in the </a:t>
            </a:r>
            <a:r>
              <a:rPr lang="en-US" b="1" dirty="0" err="1"/>
              <a:t>MySql</a:t>
            </a:r>
            <a:r>
              <a:rPr lang="en-US" dirty="0" err="1"/>
              <a:t>Command</a:t>
            </a:r>
            <a:r>
              <a:rPr lang="en-US" dirty="0"/>
              <a:t> class.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 </a:t>
            </a:r>
            <a:r>
              <a:rPr lang="en-US" b="1" dirty="0" err="1"/>
              <a:t>MySql</a:t>
            </a:r>
            <a:r>
              <a:rPr lang="en-US" dirty="0" err="1"/>
              <a:t>DataReader</a:t>
            </a:r>
            <a:r>
              <a:rPr lang="en-US" dirty="0"/>
              <a:t> object to read the selected records/data.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Execute the command.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Read the records and display them or store them in a list.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Close the data reader.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Close the connection.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13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8965"/>
            <a:ext cx="9144000" cy="6714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private void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search_Click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(object 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sender, </a:t>
            </a:r>
            <a:r>
              <a:rPr lang="en-US" sz="1300" dirty="0" err="1">
                <a:latin typeface="Consolas" panose="020B0609020204030204" pitchFamily="49" charset="0"/>
                <a:cs typeface="Consolas" panose="020B0609020204030204" pitchFamily="49" charset="0"/>
              </a:rPr>
              <a:t>EventArgs</a:t>
            </a: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e)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 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query = "SELECT * FROM Student WHERE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studentID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" +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studentIDSearch.Text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//Open connection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if (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this.OpenConnection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 == true)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{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//Create Command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MySqlCommand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cmd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new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MySqlCommand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(query, connection);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//Create a data reader and Execute the command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MySqlDataReader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dataReader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cmd.ExecuteReader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//Read the data and store them in the list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while (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dataReader.Read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{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studentID.Text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dataReader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["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StudentID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"].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studentName.Text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dataReader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["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StudentName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"].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gpa.Text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dataReader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["GPA"].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ToString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}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//close Data Reader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dataReader.Close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//close Connection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</a:t>
            </a:r>
            <a:r>
              <a:rPr lang="en-US" sz="13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this.CloseConnection</a:t>
            </a: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3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}</a:t>
            </a:r>
            <a:endParaRPr lang="en-US" sz="13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3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0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821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private void </a:t>
            </a:r>
            <a:r>
              <a:rPr lang="en-US" sz="2000" dirty="0" err="1" smtClean="0"/>
              <a:t>update_Click</a:t>
            </a:r>
            <a:r>
              <a:rPr lang="en-US" sz="2000" dirty="0" smtClean="0"/>
              <a:t>(object </a:t>
            </a:r>
            <a:r>
              <a:rPr lang="en-US" sz="2000" dirty="0"/>
              <a:t>sender, </a:t>
            </a:r>
            <a:r>
              <a:rPr lang="en-US" sz="2000" dirty="0" err="1"/>
              <a:t>EventArgs</a:t>
            </a:r>
            <a:r>
              <a:rPr lang="en-US" sz="2000" dirty="0"/>
              <a:t> e)</a:t>
            </a:r>
          </a:p>
          <a:p>
            <a:pPr marL="0" indent="0">
              <a:buNone/>
            </a:pPr>
            <a:r>
              <a:rPr lang="en-US" sz="2000" dirty="0"/>
              <a:t>        {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//</a:t>
            </a:r>
            <a:r>
              <a:rPr lang="en-US" sz="2000" dirty="0">
                <a:solidFill>
                  <a:srgbClr val="00B0F0"/>
                </a:solidFill>
              </a:rPr>
              <a:t>Open connection</a:t>
            </a:r>
          </a:p>
          <a:p>
            <a:pPr marL="0" indent="0">
              <a:buNone/>
            </a:pPr>
            <a:r>
              <a:rPr lang="en-US" sz="2000" dirty="0" smtClean="0"/>
              <a:t>            </a:t>
            </a:r>
            <a:r>
              <a:rPr lang="en-US" sz="2000" dirty="0" smtClean="0"/>
              <a:t>if (</a:t>
            </a:r>
            <a:r>
              <a:rPr lang="en-US" sz="2000" dirty="0" err="1" smtClean="0"/>
              <a:t>this.OpenConnection</a:t>
            </a:r>
            <a:r>
              <a:rPr lang="en-US" sz="2000" dirty="0" smtClean="0"/>
              <a:t>() == true)</a:t>
            </a:r>
          </a:p>
          <a:p>
            <a:pPr marL="0" indent="0">
              <a:buNone/>
            </a:pPr>
            <a:r>
              <a:rPr lang="en-US" sz="2000" dirty="0" smtClean="0"/>
              <a:t>            {</a:t>
            </a:r>
          </a:p>
          <a:p>
            <a:pPr marL="0" indent="0">
              <a:buNone/>
            </a:pPr>
            <a:r>
              <a:rPr lang="en-US" sz="2000" dirty="0" smtClean="0"/>
              <a:t>                string query = "UPDATE Student SET </a:t>
            </a:r>
            <a:r>
              <a:rPr lang="en-US" sz="2000" dirty="0" err="1" smtClean="0"/>
              <a:t>studentName</a:t>
            </a:r>
            <a:r>
              <a:rPr lang="en-US" sz="2000" dirty="0" smtClean="0"/>
              <a:t>='"+</a:t>
            </a:r>
            <a:r>
              <a:rPr lang="en-US" sz="2000" dirty="0" err="1" smtClean="0"/>
              <a:t>studentName.Text</a:t>
            </a:r>
            <a:r>
              <a:rPr lang="en-US" sz="2000" dirty="0" smtClean="0"/>
              <a:t>+"', </a:t>
            </a:r>
            <a:r>
              <a:rPr lang="en-US" sz="2000" dirty="0" err="1" smtClean="0"/>
              <a:t>gpa</a:t>
            </a:r>
            <a:r>
              <a:rPr lang="en-US" sz="2000" dirty="0" smtClean="0"/>
              <a:t>="+</a:t>
            </a:r>
            <a:r>
              <a:rPr lang="en-US" sz="2000" dirty="0" err="1" smtClean="0"/>
              <a:t>gpa.Text</a:t>
            </a:r>
            <a:r>
              <a:rPr lang="en-US" sz="2000" dirty="0" smtClean="0"/>
              <a:t>+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                             " </a:t>
            </a:r>
            <a:r>
              <a:rPr lang="en-US" sz="2000" dirty="0" smtClean="0"/>
              <a:t>WHERE </a:t>
            </a:r>
            <a:r>
              <a:rPr lang="en-US" sz="2000" dirty="0" err="1" smtClean="0"/>
              <a:t>studentID</a:t>
            </a:r>
            <a:r>
              <a:rPr lang="en-US" sz="2000" dirty="0" smtClean="0"/>
              <a:t>="+</a:t>
            </a:r>
            <a:r>
              <a:rPr lang="en-US" sz="2000" dirty="0" err="1" smtClean="0"/>
              <a:t>studentID.Text</a:t>
            </a:r>
            <a:r>
              <a:rPr lang="en-US" sz="2000" dirty="0" smtClean="0"/>
              <a:t>;</a:t>
            </a:r>
          </a:p>
          <a:p>
            <a:pPr marL="0" indent="0">
              <a:buNone/>
            </a:pPr>
            <a:r>
              <a:rPr lang="en-US" sz="2000" dirty="0" smtClean="0"/>
              <a:t>                //create </a:t>
            </a:r>
            <a:r>
              <a:rPr lang="en-US" sz="2000" dirty="0" err="1" smtClean="0"/>
              <a:t>mysql</a:t>
            </a:r>
            <a:r>
              <a:rPr lang="en-US" sz="2000" dirty="0" smtClean="0"/>
              <a:t> command</a:t>
            </a:r>
          </a:p>
          <a:p>
            <a:pPr marL="0" indent="0">
              <a:buNone/>
            </a:pPr>
            <a:r>
              <a:rPr lang="en-US" sz="2000" dirty="0" smtClean="0"/>
              <a:t>                </a:t>
            </a:r>
            <a:r>
              <a:rPr lang="en-US" sz="2000" dirty="0" err="1" smtClean="0"/>
              <a:t>MySqlCommand</a:t>
            </a:r>
            <a:r>
              <a:rPr lang="en-US" sz="2000" dirty="0" smtClean="0"/>
              <a:t> </a:t>
            </a:r>
            <a:r>
              <a:rPr lang="en-US" sz="2000" dirty="0" err="1" smtClean="0"/>
              <a:t>cmd</a:t>
            </a:r>
            <a:r>
              <a:rPr lang="en-US" sz="2000" dirty="0" smtClean="0"/>
              <a:t> = new </a:t>
            </a:r>
            <a:r>
              <a:rPr lang="en-US" sz="2000" dirty="0" err="1" smtClean="0"/>
              <a:t>MySqlCommand</a:t>
            </a:r>
            <a:r>
              <a:rPr lang="en-US" sz="2000" dirty="0" smtClean="0"/>
              <a:t>();</a:t>
            </a:r>
          </a:p>
          <a:p>
            <a:pPr marL="0" indent="0">
              <a:buNone/>
            </a:pPr>
            <a:r>
              <a:rPr lang="en-US" sz="2000" dirty="0" smtClean="0"/>
              <a:t>                //Assign the query using </a:t>
            </a:r>
            <a:r>
              <a:rPr lang="en-US" sz="2000" dirty="0" err="1" smtClean="0"/>
              <a:t>CommandText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   </a:t>
            </a:r>
            <a:r>
              <a:rPr lang="en-US" sz="2000" dirty="0" err="1" smtClean="0"/>
              <a:t>cmd.CommandText</a:t>
            </a:r>
            <a:r>
              <a:rPr lang="en-US" sz="2000" dirty="0" smtClean="0"/>
              <a:t> = query;</a:t>
            </a:r>
          </a:p>
          <a:p>
            <a:pPr marL="0" indent="0">
              <a:buNone/>
            </a:pPr>
            <a:r>
              <a:rPr lang="en-US" sz="2000" dirty="0" smtClean="0"/>
              <a:t>                //Assign the connection using Connection</a:t>
            </a:r>
          </a:p>
          <a:p>
            <a:pPr marL="0" indent="0">
              <a:buNone/>
            </a:pPr>
            <a:r>
              <a:rPr lang="en-US" sz="2000" dirty="0" smtClean="0"/>
              <a:t>                </a:t>
            </a:r>
            <a:r>
              <a:rPr lang="en-US" sz="2000" dirty="0" err="1" smtClean="0"/>
              <a:t>cmd.Connection</a:t>
            </a:r>
            <a:r>
              <a:rPr lang="en-US" sz="2000" dirty="0" smtClean="0"/>
              <a:t> = connection;</a:t>
            </a:r>
          </a:p>
          <a:p>
            <a:pPr marL="0" indent="0">
              <a:buNone/>
            </a:pPr>
            <a:r>
              <a:rPr lang="en-US" sz="2000" dirty="0" smtClean="0"/>
              <a:t>                //Execute query</a:t>
            </a:r>
          </a:p>
          <a:p>
            <a:pPr marL="0" indent="0">
              <a:buNone/>
            </a:pPr>
            <a:r>
              <a:rPr lang="en-US" sz="2000" dirty="0" smtClean="0"/>
              <a:t>                </a:t>
            </a:r>
            <a:r>
              <a:rPr lang="en-US" sz="2000" dirty="0" err="1" smtClean="0"/>
              <a:t>cmd.ExecuteNonQuery</a:t>
            </a:r>
            <a:r>
              <a:rPr lang="en-US" sz="2000" dirty="0" smtClean="0"/>
              <a:t>();</a:t>
            </a:r>
          </a:p>
          <a:p>
            <a:pPr marL="0" indent="0">
              <a:buNone/>
            </a:pPr>
            <a:r>
              <a:rPr lang="en-US" sz="2000" dirty="0" smtClean="0"/>
              <a:t>                //close connection</a:t>
            </a:r>
          </a:p>
          <a:p>
            <a:pPr marL="0" indent="0">
              <a:buNone/>
            </a:pPr>
            <a:r>
              <a:rPr lang="en-US" sz="2000" dirty="0" smtClean="0"/>
              <a:t>                </a:t>
            </a:r>
            <a:r>
              <a:rPr lang="en-US" sz="2000" dirty="0" err="1" smtClean="0"/>
              <a:t>this.CloseConnection</a:t>
            </a:r>
            <a:r>
              <a:rPr lang="en-US" sz="2000" dirty="0" smtClean="0"/>
              <a:t>();</a:t>
            </a:r>
          </a:p>
          <a:p>
            <a:pPr marL="0" indent="0">
              <a:buNone/>
            </a:pPr>
            <a:r>
              <a:rPr lang="en-US" sz="2000" dirty="0" smtClean="0"/>
              <a:t>            }        </a:t>
            </a:r>
            <a:r>
              <a:rPr lang="en-US" sz="2000" dirty="0"/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36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821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private void </a:t>
            </a:r>
            <a:r>
              <a:rPr lang="en-US" sz="2800" dirty="0" err="1" smtClean="0"/>
              <a:t>delete_Click</a:t>
            </a:r>
            <a:r>
              <a:rPr lang="en-US" sz="2800" dirty="0" smtClean="0"/>
              <a:t>(object </a:t>
            </a:r>
            <a:r>
              <a:rPr lang="en-US" sz="2800" dirty="0"/>
              <a:t>sender, </a:t>
            </a:r>
            <a:r>
              <a:rPr lang="en-US" sz="2800" dirty="0" err="1"/>
              <a:t>EventArgs</a:t>
            </a:r>
            <a:r>
              <a:rPr lang="en-US" sz="2800" dirty="0"/>
              <a:t> e)</a:t>
            </a:r>
          </a:p>
          <a:p>
            <a:pPr marL="0" indent="0">
              <a:buNone/>
            </a:pPr>
            <a:r>
              <a:rPr lang="en-US" sz="2800" dirty="0" smtClean="0"/>
              <a:t>{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</a:t>
            </a:r>
            <a:r>
              <a:rPr lang="en-US" sz="2400" dirty="0" smtClean="0"/>
              <a:t>string </a:t>
            </a:r>
            <a:r>
              <a:rPr lang="en-US" sz="2400" dirty="0" smtClean="0"/>
              <a:t>query = "DELETE FROM Student WHERE </a:t>
            </a:r>
            <a:r>
              <a:rPr lang="en-US" sz="2400" dirty="0" err="1" smtClean="0"/>
              <a:t>studentID</a:t>
            </a:r>
            <a:r>
              <a:rPr lang="en-US" sz="2400" dirty="0" smtClean="0"/>
              <a:t> = " + </a:t>
            </a:r>
            <a:r>
              <a:rPr lang="en-US" sz="2400" dirty="0" err="1" smtClean="0"/>
              <a:t>studentID.Text</a:t>
            </a:r>
            <a:r>
              <a:rPr lang="en-US" sz="2400" dirty="0" smtClean="0"/>
              <a:t>;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            if (</a:t>
            </a:r>
            <a:r>
              <a:rPr lang="en-US" sz="2800" dirty="0" err="1" smtClean="0"/>
              <a:t>this.OpenConnection</a:t>
            </a:r>
            <a:r>
              <a:rPr lang="en-US" sz="2800" dirty="0" smtClean="0"/>
              <a:t>() == true)</a:t>
            </a:r>
          </a:p>
          <a:p>
            <a:pPr marL="0" indent="0">
              <a:buNone/>
            </a:pPr>
            <a:r>
              <a:rPr lang="en-US" sz="2800" dirty="0" smtClean="0"/>
              <a:t>            {</a:t>
            </a:r>
          </a:p>
          <a:p>
            <a:pPr marL="0" indent="0">
              <a:buNone/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MySqlCommand</a:t>
            </a:r>
            <a:r>
              <a:rPr lang="en-US" sz="2800" dirty="0" smtClean="0"/>
              <a:t> </a:t>
            </a:r>
            <a:r>
              <a:rPr lang="en-US" sz="2800" dirty="0" err="1" smtClean="0"/>
              <a:t>cmd</a:t>
            </a:r>
            <a:r>
              <a:rPr lang="en-US" sz="2800" dirty="0" smtClean="0"/>
              <a:t> = new </a:t>
            </a:r>
            <a:r>
              <a:rPr lang="en-US" sz="2800" dirty="0" err="1" smtClean="0"/>
              <a:t>MySqlCommand</a:t>
            </a:r>
            <a:r>
              <a:rPr lang="en-US" sz="2800" dirty="0" smtClean="0"/>
              <a:t>(query, connection);</a:t>
            </a:r>
          </a:p>
          <a:p>
            <a:pPr marL="0" indent="0">
              <a:buNone/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cmd.ExecuteNonQuery</a:t>
            </a:r>
            <a:r>
              <a:rPr lang="en-US" sz="2800" dirty="0" smtClean="0"/>
              <a:t>();</a:t>
            </a:r>
          </a:p>
          <a:p>
            <a:pPr marL="0" indent="0">
              <a:buNone/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this.CloseConnection</a:t>
            </a:r>
            <a:r>
              <a:rPr lang="en-US" sz="2800" dirty="0" smtClean="0"/>
              <a:t>();</a:t>
            </a:r>
          </a:p>
          <a:p>
            <a:pPr marL="0" indent="0">
              <a:buNone/>
            </a:pPr>
            <a:r>
              <a:rPr lang="en-US" sz="2800" dirty="0" smtClean="0"/>
              <a:t>            }       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}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35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 </a:t>
            </a:r>
            <a:r>
              <a:rPr lang="en-US" dirty="0" smtClean="0"/>
              <a:t>Table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764" y="1940938"/>
            <a:ext cx="8229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38200" y="457200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914400" y="5486400"/>
            <a:ext cx="3519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u="sng" dirty="0" smtClean="0"/>
              <a:t>หมายเหตุ</a:t>
            </a:r>
            <a:r>
              <a:rPr lang="en-US" b="1" u="sng" dirty="0" smtClean="0"/>
              <a:t>:</a:t>
            </a:r>
            <a:r>
              <a:rPr lang="en-US" dirty="0" smtClean="0"/>
              <a:t> NULL </a:t>
            </a:r>
            <a:r>
              <a:rPr lang="th-TH" dirty="0" smtClean="0"/>
              <a:t>หมายถึง ไม่มีข้อมูล </a:t>
            </a:r>
            <a:r>
              <a:rPr lang="en-US" dirty="0" smtClean="0"/>
              <a:t>(Empty)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4317522" y="1828800"/>
            <a:ext cx="726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(Fields)</a:t>
            </a:r>
            <a:endParaRPr lang="th-TH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514" y="3326922"/>
            <a:ext cx="885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(Records)</a:t>
            </a:r>
            <a:endParaRPr lang="th-TH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MySQ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40" y="304800"/>
            <a:ext cx="2793994" cy="144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667000"/>
            <a:ext cx="731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</a:t>
            </a:r>
            <a:r>
              <a:rPr lang="en-US" sz="2400" dirty="0" err="1" smtClean="0"/>
              <a:t>MySQL</a:t>
            </a:r>
            <a:r>
              <a:rPr lang="en-US" sz="2400" dirty="0" smtClean="0"/>
              <a:t>, the most popular </a:t>
            </a:r>
            <a:r>
              <a:rPr lang="en-US" sz="2400" b="1" dirty="0" smtClean="0"/>
              <a:t>Open Source SQL database management system</a:t>
            </a:r>
            <a:r>
              <a:rPr lang="en-US" sz="2400" dirty="0" smtClean="0"/>
              <a:t>, is developed, distributed, and </a:t>
            </a:r>
            <a:r>
              <a:rPr lang="en-US" sz="2400" b="1" dirty="0" smtClean="0"/>
              <a:t>supported by</a:t>
            </a:r>
            <a:r>
              <a:rPr lang="en-US" sz="2400" dirty="0" smtClean="0"/>
              <a:t> </a:t>
            </a:r>
            <a:r>
              <a:rPr lang="en-US" sz="2400" b="1" dirty="0" smtClean="0"/>
              <a:t>Oracle Corporation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 </a:t>
            </a:r>
            <a:r>
              <a:rPr lang="en-US" sz="2400" dirty="0" smtClean="0"/>
              <a:t>         </a:t>
            </a:r>
            <a:r>
              <a:rPr lang="en-US" sz="2400" b="1" i="1" dirty="0" err="1" smtClean="0"/>
              <a:t>MySQL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databases are relational</a:t>
            </a:r>
            <a:r>
              <a:rPr lang="en-US" sz="2400" b="1" i="1" dirty="0" smtClean="0"/>
              <a:t>.</a:t>
            </a:r>
          </a:p>
          <a:p>
            <a:r>
              <a:rPr lang="en-US" sz="2400" b="1" i="1" dirty="0" smtClean="0"/>
              <a:t> </a:t>
            </a:r>
            <a:r>
              <a:rPr lang="en-US" sz="2400" b="1" i="1" dirty="0" smtClean="0"/>
              <a:t>          </a:t>
            </a:r>
            <a:r>
              <a:rPr lang="th-TH" sz="2400" dirty="0" smtClean="0"/>
              <a:t>ฐานข้อมูลที่สร้างขึ้นโดยใช้ </a:t>
            </a:r>
            <a:r>
              <a:rPr lang="en-US" sz="2400" dirty="0" err="1" smtClean="0"/>
              <a:t>MySQL</a:t>
            </a:r>
            <a:r>
              <a:rPr lang="en-US" sz="2400" dirty="0" smtClean="0"/>
              <a:t> </a:t>
            </a:r>
            <a:r>
              <a:rPr lang="th-TH" sz="2400" dirty="0" smtClean="0"/>
              <a:t>ถูกจัดเก็บอยู่ในรูปแบบของ </a:t>
            </a:r>
            <a:r>
              <a:rPr lang="en-US" sz="2400" dirty="0" smtClean="0"/>
              <a:t>Relational Database</a:t>
            </a:r>
            <a:endParaRPr lang="th-TH" sz="2400" dirty="0"/>
          </a:p>
        </p:txBody>
      </p:sp>
    </p:spTree>
    <p:extLst>
      <p:ext uri="{BB962C8B-B14F-4D97-AF65-F5344CB8AC3E}">
        <p14:creationId xmlns="" xmlns:p14="http://schemas.microsoft.com/office/powerpoint/2010/main" val="26399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20000" cy="1143000"/>
          </a:xfrm>
        </p:spPr>
        <p:txBody>
          <a:bodyPr/>
          <a:lstStyle/>
          <a:p>
            <a:r>
              <a:rPr lang="en-US" dirty="0" err="1" smtClean="0"/>
              <a:t>HeidiSQL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4439849" cy="396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HeidiSQL</a:t>
            </a:r>
            <a:r>
              <a:rPr lang="en-US" dirty="0" smtClean="0"/>
              <a:t> </a:t>
            </a:r>
            <a:r>
              <a:rPr lang="en-US" dirty="0" smtClean="0"/>
              <a:t>is a useful and reliable </a:t>
            </a:r>
            <a:r>
              <a:rPr lang="en-US" b="1" dirty="0" smtClean="0"/>
              <a:t>tool designed for</a:t>
            </a:r>
            <a:r>
              <a:rPr lang="en-US" dirty="0" smtClean="0"/>
              <a:t> </a:t>
            </a:r>
            <a:r>
              <a:rPr lang="en-US" b="1" dirty="0" smtClean="0"/>
              <a:t>web developers using</a:t>
            </a:r>
            <a:r>
              <a:rPr lang="en-US" dirty="0" smtClean="0"/>
              <a:t> the </a:t>
            </a:r>
            <a:r>
              <a:rPr lang="en-US" dirty="0" smtClean="0"/>
              <a:t>popular </a:t>
            </a:r>
            <a:r>
              <a:rPr lang="en-US" b="1" dirty="0" err="1" smtClean="0"/>
              <a:t>MySQL</a:t>
            </a:r>
            <a:r>
              <a:rPr lang="en-US" b="1" dirty="0" smtClean="0"/>
              <a:t> server</a:t>
            </a:r>
            <a:r>
              <a:rPr lang="en-US" dirty="0" smtClean="0"/>
              <a:t>, </a:t>
            </a:r>
            <a:r>
              <a:rPr lang="en-US" b="1" dirty="0" smtClean="0"/>
              <a:t>and Microsoft SQL databases</a:t>
            </a:r>
            <a:r>
              <a:rPr lang="en-US" dirty="0" smtClean="0"/>
              <a:t>. It enables you to </a:t>
            </a:r>
            <a:r>
              <a:rPr lang="en-US" b="1" dirty="0" smtClean="0"/>
              <a:t>browse</a:t>
            </a:r>
            <a:r>
              <a:rPr lang="en-US" dirty="0" smtClean="0"/>
              <a:t> and </a:t>
            </a:r>
            <a:r>
              <a:rPr lang="en-US" b="1" dirty="0" smtClean="0"/>
              <a:t>edit data, create and edit tables, views, procedures, triggers and scheduled events</a:t>
            </a:r>
            <a:r>
              <a:rPr lang="en-US" dirty="0" smtClean="0"/>
              <a:t>. Also, you can </a:t>
            </a:r>
            <a:r>
              <a:rPr lang="en-US" b="1" dirty="0" smtClean="0"/>
              <a:t>export structure and data either to SQL file</a:t>
            </a:r>
            <a:r>
              <a:rPr lang="en-US" dirty="0" smtClean="0"/>
              <a:t>, </a:t>
            </a:r>
            <a:r>
              <a:rPr lang="en-US" b="1" dirty="0" smtClean="0"/>
              <a:t>clipboard or to other servers</a:t>
            </a:r>
            <a:r>
              <a:rPr lang="en-US" dirty="0" smtClean="0"/>
              <a:t>.</a:t>
            </a:r>
            <a:endParaRPr lang="th-TH" dirty="0"/>
          </a:p>
        </p:txBody>
      </p:sp>
      <p:sp>
        <p:nvSpPr>
          <p:cNvPr id="7" name="Rectangle 6"/>
          <p:cNvSpPr/>
          <p:nvPr/>
        </p:nvSpPr>
        <p:spPr>
          <a:xfrm>
            <a:off x="457200" y="2667000"/>
            <a:ext cx="3581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 smtClean="0"/>
              <a:t>Main Features</a:t>
            </a:r>
          </a:p>
          <a:p>
            <a:endParaRPr lang="en-US" sz="1200" b="1" u="sng" dirty="0" smtClean="0"/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  Connect </a:t>
            </a:r>
            <a:r>
              <a:rPr lang="en-US" sz="1200" dirty="0" smtClean="0"/>
              <a:t>to multiple servers in one </a:t>
            </a:r>
            <a:r>
              <a:rPr lang="en-US" sz="1200" dirty="0" smtClean="0"/>
              <a:t>window.</a:t>
            </a:r>
          </a:p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  </a:t>
            </a:r>
            <a:r>
              <a:rPr lang="en-US" sz="1200" dirty="0" smtClean="0"/>
              <a:t>Connect to servers via command line.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  Create </a:t>
            </a:r>
            <a:r>
              <a:rPr lang="en-US" sz="1200" dirty="0" smtClean="0"/>
              <a:t>and edit tables, views, stored routines, </a:t>
            </a:r>
          </a:p>
          <a:p>
            <a:r>
              <a:rPr lang="en-US" sz="1200" dirty="0" smtClean="0"/>
              <a:t>     </a:t>
            </a:r>
            <a:r>
              <a:rPr lang="en-US" sz="1200" dirty="0" smtClean="0"/>
              <a:t> triggers</a:t>
            </a:r>
            <a:r>
              <a:rPr lang="en-US" sz="1200" dirty="0" smtClean="0"/>
              <a:t>, and scheduled events.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  Export </a:t>
            </a:r>
            <a:r>
              <a:rPr lang="en-US" sz="1200" dirty="0" smtClean="0"/>
              <a:t>from one server/database directly to </a:t>
            </a:r>
            <a:endParaRPr lang="en-US" sz="1200" dirty="0" smtClean="0"/>
          </a:p>
          <a:p>
            <a:r>
              <a:rPr lang="en-US" sz="1200" dirty="0" smtClean="0"/>
              <a:t> </a:t>
            </a:r>
            <a:r>
              <a:rPr lang="en-US" sz="1200" dirty="0" smtClean="0"/>
              <a:t>    another server/database.</a:t>
            </a: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  Manage user-privileges.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 </a:t>
            </a:r>
            <a:r>
              <a:rPr lang="en-US" sz="1200" dirty="0" smtClean="0"/>
              <a:t> Import text-files.</a:t>
            </a: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  Export table rows as CSV, HTML, XML, SQL, </a:t>
            </a:r>
            <a:r>
              <a:rPr lang="en-US" sz="1200" dirty="0" err="1" smtClean="0"/>
              <a:t>LaTeX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 </a:t>
            </a:r>
            <a:r>
              <a:rPr lang="en-US" sz="1200" dirty="0" smtClean="0"/>
              <a:t>     Wiki </a:t>
            </a:r>
            <a:r>
              <a:rPr lang="en-US" sz="1200" dirty="0" smtClean="0"/>
              <a:t>Markup, and PHP Array.</a:t>
            </a: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 </a:t>
            </a:r>
            <a:r>
              <a:rPr lang="en-US" sz="1200" dirty="0" smtClean="0"/>
              <a:t> Browse and edit table-data using a comfortable</a:t>
            </a:r>
          </a:p>
          <a:p>
            <a:r>
              <a:rPr lang="en-US" sz="1200" dirty="0" smtClean="0"/>
              <a:t> </a:t>
            </a:r>
            <a:r>
              <a:rPr lang="en-US" sz="1200" dirty="0" smtClean="0"/>
              <a:t>     grid.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 </a:t>
            </a:r>
            <a:r>
              <a:rPr lang="en-US" sz="1200" dirty="0" smtClean="0"/>
              <a:t> </a:t>
            </a:r>
            <a:r>
              <a:rPr lang="en-US" sz="1200" dirty="0" smtClean="0"/>
              <a:t>Bulk edit tables (move to db, change engine, </a:t>
            </a:r>
          </a:p>
          <a:p>
            <a:r>
              <a:rPr lang="en-US" sz="1200" dirty="0" smtClean="0"/>
              <a:t>     collation etc</a:t>
            </a:r>
            <a:r>
              <a:rPr lang="en-US" sz="1200" dirty="0" smtClean="0"/>
              <a:t>.)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 </a:t>
            </a:r>
            <a:r>
              <a:rPr lang="en-US" sz="1200" dirty="0" smtClean="0"/>
              <a:t> And much more</a:t>
            </a:r>
            <a:endParaRPr lang="en-US" sz="1200" u="sng" dirty="0"/>
          </a:p>
        </p:txBody>
      </p:sp>
    </p:spTree>
    <p:extLst>
      <p:ext uri="{BB962C8B-B14F-4D97-AF65-F5344CB8AC3E}">
        <p14:creationId xmlns="" xmlns:p14="http://schemas.microsoft.com/office/powerpoint/2010/main" val="35575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458200" cy="838200"/>
          </a:xfrm>
        </p:spPr>
        <p:txBody>
          <a:bodyPr/>
          <a:lstStyle/>
          <a:p>
            <a:r>
              <a:rPr lang="en-US" sz="4400" dirty="0" smtClean="0"/>
              <a:t>Using </a:t>
            </a:r>
            <a:r>
              <a:rPr lang="en-US" sz="4400" dirty="0" err="1" smtClean="0"/>
              <a:t>HeidiSQL</a:t>
            </a:r>
            <a:r>
              <a:rPr lang="en-US" sz="4400" dirty="0" smtClean="0"/>
              <a:t> to Maintain </a:t>
            </a:r>
            <a:r>
              <a:rPr lang="en-US" sz="4400" dirty="0" err="1" smtClean="0"/>
              <a:t>MySQL</a:t>
            </a:r>
            <a:r>
              <a:rPr lang="en-US" sz="4400" dirty="0" smtClean="0"/>
              <a:t> Database </a:t>
            </a:r>
            <a:r>
              <a:rPr lang="en-US" sz="4400" dirty="0" smtClean="0"/>
              <a:t>Server</a:t>
            </a:r>
            <a:r>
              <a:rPr lang="en-US" sz="6600" dirty="0" smtClean="0"/>
              <a:t> </a:t>
            </a:r>
            <a:endParaRPr lang="en-US" sz="6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50" y="1417484"/>
            <a:ext cx="6096000" cy="39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30050" y="960284"/>
            <a:ext cx="6185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First, start </a:t>
            </a:r>
            <a:r>
              <a:rPr lang="en-US" sz="2000" b="1" dirty="0" smtClean="0"/>
              <a:t>XAMPP </a:t>
            </a:r>
            <a:r>
              <a:rPr lang="en-US" sz="2000" dirty="0" smtClean="0"/>
              <a:t>web server.</a:t>
            </a:r>
            <a:endParaRPr lang="th-TH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219200" y="54864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        </a:t>
            </a:r>
            <a:r>
              <a:rPr lang="en-US" b="1" dirty="0" smtClean="0"/>
              <a:t>XAMPP</a:t>
            </a:r>
            <a:r>
              <a:rPr lang="en-US" dirty="0" smtClean="0"/>
              <a:t> is </a:t>
            </a:r>
            <a:r>
              <a:rPr lang="en-US" dirty="0" smtClean="0"/>
              <a:t>a free and open source cross-platform </a:t>
            </a:r>
            <a:r>
              <a:rPr lang="en-US" b="1" dirty="0" smtClean="0"/>
              <a:t>web server</a:t>
            </a:r>
            <a:r>
              <a:rPr lang="en-US" dirty="0" smtClean="0"/>
              <a:t> solution stack package, </a:t>
            </a:r>
            <a:r>
              <a:rPr lang="en-US" i="1" dirty="0" smtClean="0"/>
              <a:t>consisting</a:t>
            </a:r>
            <a:r>
              <a:rPr lang="en-US" dirty="0" smtClean="0"/>
              <a:t> mainly of the </a:t>
            </a:r>
            <a:r>
              <a:rPr lang="en-US" b="1" dirty="0" smtClean="0"/>
              <a:t>Apache HTTP Server</a:t>
            </a:r>
            <a:r>
              <a:rPr lang="en-US" dirty="0" smtClean="0"/>
              <a:t>, </a:t>
            </a:r>
            <a:r>
              <a:rPr lang="en-US" b="1" dirty="0" err="1" smtClean="0"/>
              <a:t>MySQL</a:t>
            </a:r>
            <a:r>
              <a:rPr lang="en-US" b="1" dirty="0" smtClean="0"/>
              <a:t> database</a:t>
            </a:r>
            <a:r>
              <a:rPr lang="en-US" dirty="0" smtClean="0"/>
              <a:t>, and </a:t>
            </a:r>
            <a:r>
              <a:rPr lang="en-US" b="1" dirty="0" smtClean="0"/>
              <a:t>interpreters for scripts written </a:t>
            </a:r>
            <a:r>
              <a:rPr lang="en-US" b="1" dirty="0" smtClean="0"/>
              <a:t>in </a:t>
            </a:r>
            <a:r>
              <a:rPr lang="en-US" b="1" dirty="0" smtClean="0"/>
              <a:t>the PHP and Perl</a:t>
            </a:r>
            <a:r>
              <a:rPr lang="en-US" dirty="0" smtClean="0"/>
              <a:t> programming languages.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5575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pPr lvl="0">
              <a:lnSpc>
                <a:spcPts val="4000"/>
              </a:lnSpc>
              <a:defRPr/>
            </a:pPr>
            <a:r>
              <a:rPr lang="en-US" sz="4000" dirty="0" smtClean="0"/>
              <a:t>Create </a:t>
            </a:r>
            <a:r>
              <a:rPr lang="en-US" sz="4000" dirty="0" smtClean="0"/>
              <a:t>Session for connecting to </a:t>
            </a:r>
            <a:r>
              <a:rPr lang="en-US" sz="4000" dirty="0" err="1" smtClean="0"/>
              <a:t>MySQL</a:t>
            </a:r>
            <a:r>
              <a:rPr lang="en-US" sz="4000" dirty="0" smtClean="0"/>
              <a:t> </a:t>
            </a:r>
            <a:r>
              <a:rPr lang="en-US" sz="4000" dirty="0" smtClean="0"/>
              <a:t>Database </a:t>
            </a:r>
            <a:r>
              <a:rPr lang="en-US" sz="4000" dirty="0" smtClean="0"/>
              <a:t>Server using </a:t>
            </a:r>
            <a:r>
              <a:rPr lang="en-US" sz="4000" dirty="0" err="1" smtClean="0"/>
              <a:t>HeidiSQL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8458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rdiaUPC" panose="020B0304020202020204" pitchFamily="34" charset="-34"/>
              <a:ea typeface="+mj-ea"/>
              <a:cs typeface="CordiaUPC" panose="020B0304020202020204" pitchFamily="34" charset="-34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413718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Down Arrow 14"/>
          <p:cNvSpPr/>
          <p:nvPr/>
        </p:nvSpPr>
        <p:spPr>
          <a:xfrm rot="18867018">
            <a:off x="3802310" y="4677059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Oval 15"/>
          <p:cNvSpPr/>
          <p:nvPr/>
        </p:nvSpPr>
        <p:spPr>
          <a:xfrm>
            <a:off x="609600" y="4402348"/>
            <a:ext cx="1066800" cy="228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2720" y="3720872"/>
            <a:ext cx="400337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Oval 16"/>
          <p:cNvSpPr/>
          <p:nvPr/>
        </p:nvSpPr>
        <p:spPr>
          <a:xfrm>
            <a:off x="4595120" y="4186698"/>
            <a:ext cx="914400" cy="19409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10215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000"/>
              </a:lnSpc>
            </a:pPr>
            <a:r>
              <a:rPr lang="en-US" sz="5400" dirty="0" smtClean="0"/>
              <a:t>Create </a:t>
            </a:r>
            <a:r>
              <a:rPr lang="en-US" sz="5400" dirty="0" err="1" smtClean="0"/>
              <a:t>MySQL</a:t>
            </a:r>
            <a:r>
              <a:rPr lang="en-US" sz="5400" dirty="0" smtClean="0"/>
              <a:t> </a:t>
            </a:r>
            <a:r>
              <a:rPr lang="en-US" sz="5400" dirty="0" smtClean="0"/>
              <a:t>Database Server using </a:t>
            </a:r>
            <a:r>
              <a:rPr lang="en-US" sz="6000" dirty="0" err="1" smtClean="0"/>
              <a:t>HeidiSQL</a:t>
            </a:r>
            <a:r>
              <a:rPr lang="en-US" sz="8000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6661036" cy="499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7834" y="3065252"/>
            <a:ext cx="2895599" cy="232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6198078" y="3479322"/>
            <a:ext cx="914400" cy="19409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6198078" y="3725174"/>
            <a:ext cx="914400" cy="19409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6630834" y="2725948"/>
            <a:ext cx="174118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th-TH" sz="1400" b="1" dirty="0" smtClean="0"/>
              <a:t>เพื่อให้ </a:t>
            </a:r>
            <a:r>
              <a:rPr lang="en-US" sz="1400" b="1" dirty="0" smtClean="0"/>
              <a:t>Support </a:t>
            </a:r>
            <a:r>
              <a:rPr lang="th-TH" sz="1400" b="1" dirty="0" smtClean="0"/>
              <a:t>ภาษาไทย</a:t>
            </a:r>
            <a:endParaRPr lang="th-TH" sz="1400" b="1" dirty="0"/>
          </a:p>
        </p:txBody>
      </p:sp>
      <p:cxnSp>
        <p:nvCxnSpPr>
          <p:cNvPr id="11" name="Straight Arrow Connector 10"/>
          <p:cNvCxnSpPr>
            <a:stCxn id="8" idx="6"/>
          </p:cNvCxnSpPr>
          <p:nvPr/>
        </p:nvCxnSpPr>
        <p:spPr>
          <a:xfrm flipV="1">
            <a:off x="7112478" y="3048000"/>
            <a:ext cx="583722" cy="7742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896</TotalTime>
  <Words>1159</Words>
  <Application>Microsoft Office PowerPoint</Application>
  <PresentationFormat>On-screen Show (4:3)</PresentationFormat>
  <Paragraphs>292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Adjacency</vt:lpstr>
      <vt:lpstr>Introduction to Database C# MySQL</vt:lpstr>
      <vt:lpstr>โครงสร้างฐานข้อมูลเชิงสัมพันธ์</vt:lpstr>
      <vt:lpstr>ชนิดของข้อมูล (Data Type)</vt:lpstr>
      <vt:lpstr>ตัวอย่าง Table</vt:lpstr>
      <vt:lpstr>MySQL</vt:lpstr>
      <vt:lpstr>HeidiSQL</vt:lpstr>
      <vt:lpstr>Using HeidiSQL to Maintain MySQL Database Server </vt:lpstr>
      <vt:lpstr>Create Session for connecting to MySQL Database Server using HeidiSQL </vt:lpstr>
      <vt:lpstr>Create MySQL Database Server using HeidiSQL </vt:lpstr>
      <vt:lpstr>Create Table</vt:lpstr>
      <vt:lpstr>Create Fields</vt:lpstr>
      <vt:lpstr>Create Primary Key</vt:lpstr>
      <vt:lpstr>Maintaining Data using HeidiSQL</vt:lpstr>
      <vt:lpstr>Maintaining Data using SQL Command - Insert </vt:lpstr>
      <vt:lpstr>Maintaining Data using SQL Command - Insert </vt:lpstr>
      <vt:lpstr>Maintaining Data using SQL Command - Update </vt:lpstr>
      <vt:lpstr>Maintaining Data using SQL Command - Delete </vt:lpstr>
      <vt:lpstr>การสืบค้นข้อมูล (Query) - Select</vt:lpstr>
      <vt:lpstr>การสืบค้นข้อมูล (Query) - Select</vt:lpstr>
      <vt:lpstr>Downloading Connector/Net</vt:lpstr>
      <vt:lpstr>สร้าง Form</vt:lpstr>
      <vt:lpstr>Slide 22</vt:lpstr>
      <vt:lpstr>Slide 23</vt:lpstr>
      <vt:lpstr>Slide 24</vt:lpstr>
      <vt:lpstr>Working with Insert, Update, Select, Delete</vt:lpstr>
      <vt:lpstr>Slide 26</vt:lpstr>
      <vt:lpstr>Slide 27</vt:lpstr>
      <vt:lpstr>C# Programming</vt:lpstr>
      <vt:lpstr>Slide 29</vt:lpstr>
      <vt:lpstr>Steps for select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MySQL</dc:title>
  <dc:creator>Jakarin Chawachat</dc:creator>
  <cp:lastModifiedBy>Comp</cp:lastModifiedBy>
  <cp:revision>120</cp:revision>
  <dcterms:created xsi:type="dcterms:W3CDTF">2006-08-16T00:00:00Z</dcterms:created>
  <dcterms:modified xsi:type="dcterms:W3CDTF">2014-03-20T15:23:17Z</dcterms:modified>
</cp:coreProperties>
</file>