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6" r:id="rId2"/>
    <p:sldId id="277" r:id="rId3"/>
    <p:sldId id="280" r:id="rId4"/>
    <p:sldId id="286" r:id="rId5"/>
    <p:sldId id="293" r:id="rId6"/>
    <p:sldId id="290" r:id="rId7"/>
    <p:sldId id="292" r:id="rId8"/>
    <p:sldId id="284" r:id="rId9"/>
    <p:sldId id="281" r:id="rId10"/>
    <p:sldId id="258" r:id="rId11"/>
    <p:sldId id="259" r:id="rId12"/>
    <p:sldId id="291" r:id="rId13"/>
    <p:sldId id="260" r:id="rId14"/>
    <p:sldId id="297" r:id="rId15"/>
    <p:sldId id="296" r:id="rId16"/>
    <p:sldId id="263" r:id="rId17"/>
    <p:sldId id="264" r:id="rId18"/>
    <p:sldId id="298" r:id="rId19"/>
    <p:sldId id="299" r:id="rId20"/>
    <p:sldId id="306" r:id="rId21"/>
    <p:sldId id="304" r:id="rId22"/>
    <p:sldId id="305" r:id="rId23"/>
    <p:sldId id="269" r:id="rId24"/>
    <p:sldId id="294" r:id="rId25"/>
    <p:sldId id="270" r:id="rId26"/>
    <p:sldId id="271" r:id="rId27"/>
    <p:sldId id="301" r:id="rId28"/>
    <p:sldId id="302" r:id="rId29"/>
    <p:sldId id="276" r:id="rId30"/>
    <p:sldId id="303" r:id="rId31"/>
    <p:sldId id="300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896" autoAdjust="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291677-3B0B-4240-9204-0366986F1B8D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BEACB-39CF-41FF-ACDF-448C993927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41426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96DE-F4E9-46D5-92EB-7A38792FB5C2}" type="datetime1">
              <a:rPr lang="en-US" smtClean="0"/>
              <a:pPr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1981B-5F7F-43D2-854A-6DAC8277EA0E}" type="datetime1">
              <a:rPr lang="en-US" smtClean="0"/>
              <a:pPr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5DFDB-F843-4A7B-B592-362C3881790A}" type="datetime1">
              <a:rPr lang="en-US" smtClean="0"/>
              <a:pPr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4EA2B-E375-4CF2-81A9-2D2E2AB364B1}" type="datetime1">
              <a:rPr lang="en-US" smtClean="0"/>
              <a:pPr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CC497-FC90-4AE3-B584-7C038263DF35}" type="datetime1">
              <a:rPr lang="en-US" smtClean="0"/>
              <a:pPr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B4DB-40F7-4FF4-A062-330EC4FE7AD4}" type="datetime1">
              <a:rPr lang="en-US" smtClean="0"/>
              <a:pPr/>
              <a:t>5/26/2015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D88D6-7B09-4558-9AFF-2FF58866F0D8}" type="datetime1">
              <a:rPr lang="en-US" smtClean="0"/>
              <a:pPr/>
              <a:t>5/26/2015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10DB8-2255-4A50-8FF7-959C26E53C51}" type="datetime1">
              <a:rPr lang="en-US" smtClean="0"/>
              <a:pPr/>
              <a:t>5/26/2015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5FA02-3208-4445-89E7-0AE1BC3F1235}" type="datetime1">
              <a:rPr lang="en-US" smtClean="0"/>
              <a:pPr/>
              <a:t>5/26/2015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B4C2A-53CD-409A-8835-8E5F1FD390ED}" type="datetime1">
              <a:rPr lang="en-US" smtClean="0"/>
              <a:pPr/>
              <a:t>5/26/2015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D5CB5-8069-482B-8268-26B18FE5FA4C}" type="datetime1">
              <a:rPr lang="en-US" smtClean="0"/>
              <a:pPr/>
              <a:t>5/26/2015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A8F1F7F-656A-4898-AF9E-C7BED0EC3B5A}" type="datetime1">
              <a:rPr lang="en-US" smtClean="0"/>
              <a:pPr/>
              <a:t>5/26/2015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7200" b="1" kern="1200" cap="none" spc="-100" baseline="0">
          <a:ln>
            <a:noFill/>
          </a:ln>
          <a:solidFill>
            <a:schemeClr val="tx2"/>
          </a:solidFill>
          <a:effectLst/>
          <a:latin typeface="CordiaUPC" panose="020B0304020202020204" pitchFamily="34" charset="-34"/>
          <a:ea typeface="+mj-ea"/>
          <a:cs typeface="CordiaUPC" panose="020B0304020202020204" pitchFamily="34" charset="-34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54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54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48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44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4000" b="1" kern="1200" baseline="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cience.cmu.ac.th/person/jakarin/doku.php?id=trainningcsharpsocketclient" TargetMode="External"/><Relationship Id="rId2" Type="http://schemas.openxmlformats.org/officeDocument/2006/relationships/hyperlink" Target="http://www.cs.science.cmu.ac.th/person/jakarin/doku.php?id=trainningcsharpsocketserver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C# Communication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http://msdn.microsoft.com/en-us/library/system.net.sockets.tcplistener(v=vs.110).aspx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768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สรุป </a:t>
            </a:r>
            <a:r>
              <a:rPr lang="en-US" dirty="0" smtClean="0"/>
              <a:t>Socket</a:t>
            </a:r>
            <a:r>
              <a:rPr lang="th-TH" dirty="0" smtClean="0"/>
              <a:t> คือ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Socket </a:t>
            </a:r>
            <a:r>
              <a:rPr lang="th-TH" dirty="0" smtClean="0"/>
              <a:t> คือการเชื่อมต่อการสื่อสารระหว่างจุดสองจุด (เครื่องสองเครื่อง) แบบไปกลับได้ระหว่างโปรแกรมสองโปรแกรม</a:t>
            </a:r>
            <a:r>
              <a:rPr lang="en-US" dirty="0" smtClean="0"/>
              <a:t> (server </a:t>
            </a:r>
            <a:r>
              <a:rPr lang="th-TH" dirty="0" smtClean="0"/>
              <a:t>กับ </a:t>
            </a:r>
            <a:r>
              <a:rPr lang="en-US" dirty="0" smtClean="0"/>
              <a:t>client)</a:t>
            </a:r>
            <a:r>
              <a:rPr lang="th-TH" dirty="0" smtClean="0"/>
              <a:t> ภายในเครือข่ายเดียวกัน</a:t>
            </a:r>
          </a:p>
          <a:p>
            <a:pPr lvl="1"/>
            <a:r>
              <a:rPr lang="en-US" dirty="0" smtClean="0"/>
              <a:t>Server Socket Program </a:t>
            </a:r>
            <a:r>
              <a:rPr lang="th-TH" dirty="0" smtClean="0"/>
              <a:t>เป็นโปรแกรมที่รันบนเครื่องที่มี </a:t>
            </a:r>
            <a:r>
              <a:rPr lang="en-US" dirty="0" smtClean="0"/>
              <a:t>socket </a:t>
            </a:r>
            <a:r>
              <a:rPr lang="th-TH" dirty="0" smtClean="0"/>
              <a:t>ที่ผูกกับ </a:t>
            </a:r>
            <a:r>
              <a:rPr lang="en-US" dirty="0" smtClean="0"/>
              <a:t>Port number </a:t>
            </a:r>
            <a:r>
              <a:rPr lang="th-TH" dirty="0" smtClean="0"/>
              <a:t>บนเครื่องและรอ </a:t>
            </a:r>
            <a:r>
              <a:rPr lang="en-US" dirty="0" smtClean="0"/>
              <a:t>request </a:t>
            </a:r>
            <a:r>
              <a:rPr lang="th-TH" dirty="0" smtClean="0"/>
              <a:t>ที่จะเข้ามาจาก </a:t>
            </a:r>
            <a:r>
              <a:rPr lang="en-US" dirty="0" smtClean="0"/>
              <a:t>client</a:t>
            </a:r>
          </a:p>
          <a:p>
            <a:pPr lvl="1"/>
            <a:r>
              <a:rPr lang="en-US" dirty="0" smtClean="0"/>
              <a:t>Client Socket Program </a:t>
            </a:r>
            <a:r>
              <a:rPr lang="th-TH" dirty="0" smtClean="0"/>
              <a:t>จะต้องรู้ว่า </a:t>
            </a:r>
            <a:r>
              <a:rPr lang="en-US" dirty="0" smtClean="0"/>
              <a:t>IP Address </a:t>
            </a:r>
            <a:r>
              <a:rPr lang="th-TH" dirty="0" smtClean="0"/>
              <a:t>ของเครื่องที่ </a:t>
            </a:r>
            <a:r>
              <a:rPr lang="en-US" dirty="0" smtClean="0"/>
              <a:t>server socket program </a:t>
            </a:r>
            <a:r>
              <a:rPr lang="th-TH" dirty="0" smtClean="0"/>
              <a:t>ทำงานอยู่ และ </a:t>
            </a:r>
            <a:r>
              <a:rPr lang="en-US" dirty="0" smtClean="0"/>
              <a:t>port </a:t>
            </a:r>
            <a:r>
              <a:rPr lang="th-TH" dirty="0" smtClean="0"/>
              <a:t>ที่เครื่องนั้นรอฟัง </a:t>
            </a:r>
            <a:r>
              <a:rPr lang="en-US" dirty="0" smtClean="0"/>
              <a:t>request </a:t>
            </a:r>
            <a:r>
              <a:rPr lang="th-TH" dirty="0" smtClean="0"/>
              <a:t>ด้วย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40277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Client-Server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เมื่อมีการสร้างการเชื่อมต่อระหว่าง </a:t>
            </a:r>
            <a:r>
              <a:rPr lang="en-US" dirty="0" smtClean="0"/>
              <a:t>server </a:t>
            </a:r>
            <a:r>
              <a:rPr lang="th-TH" dirty="0" smtClean="0"/>
              <a:t>และ </a:t>
            </a:r>
            <a:r>
              <a:rPr lang="en-US" dirty="0" smtClean="0"/>
              <a:t>client </a:t>
            </a:r>
            <a:r>
              <a:rPr lang="th-TH" dirty="0" smtClean="0"/>
              <a:t>ก็จะส่งข้อมูลผ่านทาง </a:t>
            </a:r>
            <a:r>
              <a:rPr lang="en-US" dirty="0" smtClean="0"/>
              <a:t>socket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1066800" y="4724400"/>
            <a:ext cx="22860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410200" y="4724400"/>
            <a:ext cx="2286000" cy="1219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352800" y="4953000"/>
            <a:ext cx="2057400" cy="0"/>
          </a:xfrm>
          <a:prstGeom prst="straightConnector1">
            <a:avLst/>
          </a:prstGeom>
          <a:ln w="381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3352800" y="5791200"/>
            <a:ext cx="2057400" cy="0"/>
          </a:xfrm>
          <a:prstGeom prst="straightConnector1">
            <a:avLst/>
          </a:prstGeom>
          <a:ln w="381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862672" y="5726668"/>
            <a:ext cx="1037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response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565764" y="4322036"/>
            <a:ext cx="16314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Request </a:t>
            </a:r>
            <a:br>
              <a:rPr lang="en-US" dirty="0" smtClean="0"/>
            </a:br>
            <a:r>
              <a:rPr lang="en-US" dirty="0" smtClean="0"/>
              <a:t>(IP server, port)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94268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5704567" y="1076324"/>
            <a:ext cx="1997637" cy="54768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E136-2F31-482C-B7EE-E9E85EE40434}" type="slidenum">
              <a:rPr lang="en-US"/>
              <a:pPr/>
              <a:t>12</a:t>
            </a:fld>
            <a:endParaRPr 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074588" cy="1143000"/>
          </a:xfrm>
        </p:spPr>
        <p:txBody>
          <a:bodyPr/>
          <a:lstStyle/>
          <a:p>
            <a:r>
              <a:rPr lang="en-US" dirty="0" smtClean="0"/>
              <a:t>TCP </a:t>
            </a:r>
            <a:r>
              <a:rPr lang="en-US" dirty="0"/>
              <a:t>Client-Server Interaction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5918200" y="1828800"/>
            <a:ext cx="1425575" cy="347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1800">
                <a:latin typeface="Courier New" panose="02070309020205020404" pitchFamily="49" charset="0"/>
              </a:rPr>
              <a:t>socket()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5918200" y="2317750"/>
            <a:ext cx="1425575" cy="347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1800">
                <a:latin typeface="Courier New" panose="02070309020205020404" pitchFamily="49" charset="0"/>
              </a:rPr>
              <a:t>bind()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5918200" y="2819400"/>
            <a:ext cx="1425575" cy="347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1800">
                <a:latin typeface="Courier New" panose="02070309020205020404" pitchFamily="49" charset="0"/>
              </a:rPr>
              <a:t>listen()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5918200" y="3352800"/>
            <a:ext cx="1425575" cy="347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1800">
                <a:latin typeface="Courier New" panose="02070309020205020404" pitchFamily="49" charset="0"/>
              </a:rPr>
              <a:t>accept()</a:t>
            </a: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5918200" y="4953000"/>
            <a:ext cx="1425575" cy="347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1800">
                <a:latin typeface="Courier New" panose="02070309020205020404" pitchFamily="49" charset="0"/>
              </a:rPr>
              <a:t>write()</a:t>
            </a:r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5918200" y="4267200"/>
            <a:ext cx="1425575" cy="347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1800">
                <a:latin typeface="Courier New" panose="02070309020205020404" pitchFamily="49" charset="0"/>
              </a:rPr>
              <a:t>read()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5918200" y="5638800"/>
            <a:ext cx="1425575" cy="347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1800">
                <a:latin typeface="Courier New" panose="02070309020205020404" pitchFamily="49" charset="0"/>
              </a:rPr>
              <a:t>read()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5876925" y="1371600"/>
            <a:ext cx="15541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CC0000"/>
                </a:solidFill>
                <a:latin typeface="Arial" panose="020B0604020202020204" pitchFamily="34" charset="0"/>
              </a:rPr>
              <a:t>TCP Server</a:t>
            </a:r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5943600" y="6129338"/>
            <a:ext cx="1425575" cy="3476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1800">
                <a:latin typeface="Courier New" panose="02070309020205020404" pitchFamily="49" charset="0"/>
              </a:rPr>
              <a:t>close()</a:t>
            </a:r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1495425" y="3276600"/>
            <a:ext cx="1425575" cy="347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1800">
                <a:latin typeface="Courier New" panose="02070309020205020404" pitchFamily="49" charset="0"/>
              </a:rPr>
              <a:t>socket()</a:t>
            </a:r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>
            <a:off x="2181225" y="35814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1471613" y="2819400"/>
            <a:ext cx="1468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CC0000"/>
                </a:solidFill>
                <a:latin typeface="Arial" panose="020B0604020202020204" pitchFamily="34" charset="0"/>
              </a:rPr>
              <a:t>TCP Client</a:t>
            </a:r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1495425" y="3765550"/>
            <a:ext cx="1425575" cy="347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1800">
                <a:latin typeface="Courier New" panose="02070309020205020404" pitchFamily="49" charset="0"/>
              </a:rPr>
              <a:t>connect()</a:t>
            </a:r>
          </a:p>
        </p:txBody>
      </p:sp>
      <p:sp>
        <p:nvSpPr>
          <p:cNvPr id="31765" name="Text Box 21"/>
          <p:cNvSpPr txBox="1">
            <a:spLocks noChangeArrowheads="1"/>
          </p:cNvSpPr>
          <p:nvPr/>
        </p:nvSpPr>
        <p:spPr bwMode="auto">
          <a:xfrm>
            <a:off x="1495425" y="4375150"/>
            <a:ext cx="1425575" cy="347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1800">
                <a:latin typeface="Courier New" panose="02070309020205020404" pitchFamily="49" charset="0"/>
              </a:rPr>
              <a:t>write()</a:t>
            </a:r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1495425" y="5213350"/>
            <a:ext cx="1425575" cy="347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1800">
                <a:latin typeface="Courier New" panose="02070309020205020404" pitchFamily="49" charset="0"/>
              </a:rPr>
              <a:t>read()</a:t>
            </a: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1495425" y="5748338"/>
            <a:ext cx="1425575" cy="3476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1800">
                <a:latin typeface="Courier New" panose="02070309020205020404" pitchFamily="49" charset="0"/>
              </a:rPr>
              <a:t>close()</a:t>
            </a:r>
          </a:p>
        </p:txBody>
      </p:sp>
      <p:sp>
        <p:nvSpPr>
          <p:cNvPr id="31768" name="Line 24"/>
          <p:cNvSpPr>
            <a:spLocks noChangeShapeType="1"/>
          </p:cNvSpPr>
          <p:nvPr/>
        </p:nvSpPr>
        <p:spPr bwMode="auto">
          <a:xfrm>
            <a:off x="3019425" y="3962400"/>
            <a:ext cx="3352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69" name="Line 25"/>
          <p:cNvSpPr>
            <a:spLocks noChangeShapeType="1"/>
          </p:cNvSpPr>
          <p:nvPr/>
        </p:nvSpPr>
        <p:spPr bwMode="auto">
          <a:xfrm flipV="1">
            <a:off x="2867025" y="4495800"/>
            <a:ext cx="3076575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70" name="Line 26"/>
          <p:cNvSpPr>
            <a:spLocks noChangeShapeType="1"/>
          </p:cNvSpPr>
          <p:nvPr/>
        </p:nvSpPr>
        <p:spPr bwMode="auto">
          <a:xfrm flipH="1">
            <a:off x="2867025" y="5181600"/>
            <a:ext cx="3076575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71" name="Line 27"/>
          <p:cNvSpPr>
            <a:spLocks noChangeShapeType="1"/>
          </p:cNvSpPr>
          <p:nvPr/>
        </p:nvSpPr>
        <p:spPr bwMode="auto">
          <a:xfrm>
            <a:off x="2895600" y="5943600"/>
            <a:ext cx="30480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72" name="Text Box 28"/>
          <p:cNvSpPr txBox="1">
            <a:spLocks noChangeArrowheads="1"/>
          </p:cNvSpPr>
          <p:nvPr/>
        </p:nvSpPr>
        <p:spPr bwMode="auto">
          <a:xfrm>
            <a:off x="3248025" y="3581400"/>
            <a:ext cx="2501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 i="1"/>
              <a:t>connection establishment</a:t>
            </a:r>
          </a:p>
        </p:txBody>
      </p:sp>
      <p:sp>
        <p:nvSpPr>
          <p:cNvPr id="31773" name="Text Box 29"/>
          <p:cNvSpPr txBox="1">
            <a:spLocks noChangeArrowheads="1"/>
          </p:cNvSpPr>
          <p:nvPr/>
        </p:nvSpPr>
        <p:spPr bwMode="auto">
          <a:xfrm>
            <a:off x="3238500" y="4191000"/>
            <a:ext cx="1320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 i="1"/>
              <a:t>data request</a:t>
            </a:r>
          </a:p>
        </p:txBody>
      </p:sp>
      <p:sp>
        <p:nvSpPr>
          <p:cNvPr id="31774" name="Line 30"/>
          <p:cNvSpPr>
            <a:spLocks noChangeShapeType="1"/>
          </p:cNvSpPr>
          <p:nvPr/>
        </p:nvSpPr>
        <p:spPr bwMode="auto">
          <a:xfrm>
            <a:off x="4162425" y="48006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75" name="Text Box 31"/>
          <p:cNvSpPr txBox="1">
            <a:spLocks noChangeArrowheads="1"/>
          </p:cNvSpPr>
          <p:nvPr/>
        </p:nvSpPr>
        <p:spPr bwMode="auto">
          <a:xfrm>
            <a:off x="4378325" y="4876800"/>
            <a:ext cx="1117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 i="1"/>
              <a:t>data reply</a:t>
            </a:r>
          </a:p>
        </p:txBody>
      </p:sp>
      <p:sp>
        <p:nvSpPr>
          <p:cNvPr id="31776" name="Line 32"/>
          <p:cNvSpPr>
            <a:spLocks noChangeShapeType="1"/>
          </p:cNvSpPr>
          <p:nvPr/>
        </p:nvSpPr>
        <p:spPr bwMode="auto">
          <a:xfrm>
            <a:off x="6677025" y="22098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77" name="Line 33"/>
          <p:cNvSpPr>
            <a:spLocks noChangeShapeType="1"/>
          </p:cNvSpPr>
          <p:nvPr/>
        </p:nvSpPr>
        <p:spPr bwMode="auto">
          <a:xfrm>
            <a:off x="6677025" y="26670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78" name="Line 34"/>
          <p:cNvSpPr>
            <a:spLocks noChangeShapeType="1"/>
          </p:cNvSpPr>
          <p:nvPr/>
        </p:nvSpPr>
        <p:spPr bwMode="auto">
          <a:xfrm>
            <a:off x="6677025" y="32004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79" name="Line 35"/>
          <p:cNvSpPr>
            <a:spLocks noChangeShapeType="1"/>
          </p:cNvSpPr>
          <p:nvPr/>
        </p:nvSpPr>
        <p:spPr bwMode="auto">
          <a:xfrm>
            <a:off x="6677025" y="37338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80" name="Line 36"/>
          <p:cNvSpPr>
            <a:spLocks noChangeShapeType="1"/>
          </p:cNvSpPr>
          <p:nvPr/>
        </p:nvSpPr>
        <p:spPr bwMode="auto">
          <a:xfrm>
            <a:off x="6677025" y="53340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81" name="Line 37"/>
          <p:cNvSpPr>
            <a:spLocks noChangeShapeType="1"/>
          </p:cNvSpPr>
          <p:nvPr/>
        </p:nvSpPr>
        <p:spPr bwMode="auto">
          <a:xfrm>
            <a:off x="6677025" y="59436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82" name="Line 38"/>
          <p:cNvSpPr>
            <a:spLocks noChangeShapeType="1"/>
          </p:cNvSpPr>
          <p:nvPr/>
        </p:nvSpPr>
        <p:spPr bwMode="auto">
          <a:xfrm>
            <a:off x="6677025" y="46482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83" name="Line 39"/>
          <p:cNvSpPr>
            <a:spLocks noChangeShapeType="1"/>
          </p:cNvSpPr>
          <p:nvPr/>
        </p:nvSpPr>
        <p:spPr bwMode="auto">
          <a:xfrm>
            <a:off x="2181225" y="41148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84" name="Line 40"/>
          <p:cNvSpPr>
            <a:spLocks noChangeShapeType="1"/>
          </p:cNvSpPr>
          <p:nvPr/>
        </p:nvSpPr>
        <p:spPr bwMode="auto">
          <a:xfrm>
            <a:off x="2181225" y="55626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85" name="Line 41"/>
          <p:cNvSpPr>
            <a:spLocks noChangeShapeType="1"/>
          </p:cNvSpPr>
          <p:nvPr/>
        </p:nvSpPr>
        <p:spPr bwMode="auto">
          <a:xfrm>
            <a:off x="2181225" y="47244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86" name="Text Box 42"/>
          <p:cNvSpPr txBox="1">
            <a:spLocks noChangeArrowheads="1"/>
          </p:cNvSpPr>
          <p:nvPr/>
        </p:nvSpPr>
        <p:spPr bwMode="auto">
          <a:xfrm>
            <a:off x="3467100" y="5638800"/>
            <a:ext cx="2247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 i="1"/>
              <a:t>end-of-file notification</a:t>
            </a:r>
          </a:p>
        </p:txBody>
      </p:sp>
      <p:sp>
        <p:nvSpPr>
          <p:cNvPr id="31787" name="Rectangle 43"/>
          <p:cNvSpPr>
            <a:spLocks noChangeArrowheads="1"/>
          </p:cNvSpPr>
          <p:nvPr/>
        </p:nvSpPr>
        <p:spPr bwMode="auto">
          <a:xfrm>
            <a:off x="0" y="6553200"/>
            <a:ext cx="3621088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>
            <a:spAutoFit/>
          </a:bodyPr>
          <a:lstStyle/>
          <a:p>
            <a:pPr eaLnBrk="0" hangingPunct="0"/>
            <a:r>
              <a:rPr lang="en-US" sz="1200" i="1"/>
              <a:t>from UNIX Network Programming Volume 1, figure 4.1</a:t>
            </a:r>
          </a:p>
        </p:txBody>
      </p:sp>
    </p:spTree>
    <p:extLst>
      <p:ext uri="{BB962C8B-B14F-4D97-AF65-F5344CB8AC3E}">
        <p14:creationId xmlns:p14="http://schemas.microsoft.com/office/powerpoint/2010/main" xmlns="" val="2887438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ชนิดของการเชื่อมต่อ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h-TH" dirty="0" smtClean="0"/>
              <a:t>ในการเขียน</a:t>
            </a:r>
            <a:r>
              <a:rPr lang="en-US" dirty="0" smtClean="0"/>
              <a:t> Socket Programming </a:t>
            </a:r>
            <a:r>
              <a:rPr lang="th-TH" dirty="0" smtClean="0"/>
              <a:t>ใน </a:t>
            </a:r>
            <a:r>
              <a:rPr lang="en-US" dirty="0" smtClean="0"/>
              <a:t>C# </a:t>
            </a:r>
            <a:r>
              <a:rPr lang="th-TH" dirty="0" smtClean="0"/>
              <a:t>นั้นมี </a:t>
            </a:r>
            <a:r>
              <a:rPr lang="en-US" dirty="0" smtClean="0"/>
              <a:t>Protocol </a:t>
            </a:r>
            <a:r>
              <a:rPr lang="th-TH" dirty="0" smtClean="0"/>
              <a:t>ในการเชื่อมต่อนั้นมี </a:t>
            </a:r>
            <a:r>
              <a:rPr lang="en-US" dirty="0" smtClean="0"/>
              <a:t>2 </a:t>
            </a:r>
            <a:r>
              <a:rPr lang="th-TH" dirty="0" smtClean="0"/>
              <a:t>ชนิด</a:t>
            </a:r>
          </a:p>
          <a:p>
            <a:pPr lvl="1"/>
            <a:r>
              <a:rPr lang="en-US" dirty="0" smtClean="0"/>
              <a:t>TCP/IP</a:t>
            </a:r>
          </a:p>
          <a:p>
            <a:pPr lvl="1"/>
            <a:r>
              <a:rPr lang="en-US" dirty="0" smtClean="0"/>
              <a:t>UDP/IP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th-TH" dirty="0" smtClean="0"/>
              <a:t>ต่อไปเราจะมาลองทำเขียน </a:t>
            </a:r>
            <a:r>
              <a:rPr lang="en-US" dirty="0" smtClean="0"/>
              <a:t>socket programming </a:t>
            </a:r>
            <a:r>
              <a:rPr lang="th-TH" dirty="0" smtClean="0"/>
              <a:t>โดยใช้ </a:t>
            </a:r>
            <a:r>
              <a:rPr lang="en-US" dirty="0" smtClean="0"/>
              <a:t>TCP/IP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24871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C# Socket Workshop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Target  =&gt;</a:t>
            </a:r>
            <a:r>
              <a:rPr lang="en-US" dirty="0"/>
              <a:t> </a:t>
            </a:r>
            <a:r>
              <a:rPr lang="en-US" sz="7700" dirty="0" smtClean="0">
                <a:solidFill>
                  <a:srgbClr val="FF0000"/>
                </a:solidFill>
              </a:rPr>
              <a:t>C# Chat Program</a:t>
            </a:r>
          </a:p>
          <a:p>
            <a:pPr lvl="1"/>
            <a:r>
              <a:rPr lang="en-US" dirty="0" smtClean="0"/>
              <a:t>Chat Server</a:t>
            </a:r>
          </a:p>
          <a:p>
            <a:pPr lvl="1"/>
            <a:r>
              <a:rPr lang="en-US" dirty="0" smtClean="0"/>
              <a:t>Chat Client</a:t>
            </a:r>
          </a:p>
          <a:p>
            <a:pPr marL="57150" indent="0">
              <a:buNone/>
            </a:pPr>
            <a:r>
              <a:rPr lang="en-US" dirty="0"/>
              <a:t> </a:t>
            </a:r>
          </a:p>
          <a:p>
            <a:pPr marL="57150" indent="0">
              <a:buNone/>
            </a:pPr>
            <a:r>
              <a:rPr lang="en-US" dirty="0" smtClean="0"/>
              <a:t>Microsoft </a:t>
            </a:r>
            <a:r>
              <a:rPr lang="en-US" dirty="0" err="1" smtClean="0"/>
              <a:t>.Net</a:t>
            </a:r>
            <a:r>
              <a:rPr lang="en-US" dirty="0" smtClean="0"/>
              <a:t> framework </a:t>
            </a:r>
            <a:r>
              <a:rPr lang="th-TH" dirty="0" smtClean="0"/>
              <a:t>มี </a:t>
            </a:r>
            <a:r>
              <a:rPr lang="en-US" dirty="0" smtClean="0"/>
              <a:t>namespace 2</a:t>
            </a:r>
            <a:r>
              <a:rPr lang="th-TH" dirty="0" smtClean="0"/>
              <a:t> ตัวที่ใช้จัดการกับ </a:t>
            </a:r>
            <a:r>
              <a:rPr lang="en-US" dirty="0" smtClean="0"/>
              <a:t>Internet protocol </a:t>
            </a:r>
            <a:r>
              <a:rPr lang="th-TH" dirty="0" smtClean="0"/>
              <a:t>ทำให้โปรแกรมของเราสามารถส่งข้อมูลหรือรับข้อมูลผ่าน </a:t>
            </a:r>
            <a:r>
              <a:rPr lang="en-US" dirty="0" smtClean="0"/>
              <a:t>Internet </a:t>
            </a:r>
            <a:r>
              <a:rPr lang="th-TH" dirty="0" smtClean="0"/>
              <a:t>ได้ </a:t>
            </a:r>
            <a:endParaRPr lang="en-US" dirty="0" smtClean="0"/>
          </a:p>
          <a:p>
            <a:pPr marL="5715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4500" dirty="0">
                <a:latin typeface="Consolas" panose="020B0609020204030204" pitchFamily="49" charset="0"/>
                <a:cs typeface="Consolas" panose="020B0609020204030204" pitchFamily="49" charset="0"/>
              </a:rPr>
              <a:t>using </a:t>
            </a:r>
            <a:r>
              <a:rPr lang="en-US" sz="4500" dirty="0" err="1">
                <a:latin typeface="Consolas" panose="020B0609020204030204" pitchFamily="49" charset="0"/>
                <a:cs typeface="Consolas" panose="020B0609020204030204" pitchFamily="49" charset="0"/>
              </a:rPr>
              <a:t>System.Net</a:t>
            </a:r>
            <a:r>
              <a:rPr lang="en-US" sz="4500" dirty="0"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</a:p>
          <a:p>
            <a:pPr marL="0" indent="0">
              <a:buNone/>
            </a:pPr>
            <a:r>
              <a:rPr lang="en-US" sz="4500" dirty="0">
                <a:latin typeface="Consolas" panose="020B0609020204030204" pitchFamily="49" charset="0"/>
                <a:cs typeface="Consolas" panose="020B0609020204030204" pitchFamily="49" charset="0"/>
              </a:rPr>
              <a:t>using </a:t>
            </a:r>
            <a:r>
              <a:rPr lang="en-US" sz="4500" dirty="0" err="1">
                <a:latin typeface="Consolas" panose="020B0609020204030204" pitchFamily="49" charset="0"/>
                <a:cs typeface="Consolas" panose="020B0609020204030204" pitchFamily="49" charset="0"/>
              </a:rPr>
              <a:t>System.Net.Sockets</a:t>
            </a:r>
            <a:r>
              <a:rPr lang="en-US" sz="4500" dirty="0"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</a:p>
          <a:p>
            <a:pPr marL="57150" indent="0">
              <a:buNone/>
            </a:pPr>
            <a:endParaRPr lang="th-TH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82879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4588" cy="1143000"/>
          </a:xfrm>
        </p:spPr>
        <p:txBody>
          <a:bodyPr/>
          <a:lstStyle/>
          <a:p>
            <a:r>
              <a:rPr lang="en-US" dirty="0" smtClean="0"/>
              <a:t>C# Chat: Client-Server Model</a:t>
            </a:r>
            <a:endParaRPr lang="th-TH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Client</a:t>
            </a:r>
          </a:p>
          <a:p>
            <a:pPr lvl="1"/>
            <a:r>
              <a:rPr lang="th-TH" sz="3200" dirty="0" smtClean="0"/>
              <a:t>ใช้ </a:t>
            </a:r>
            <a:r>
              <a:rPr lang="en-US" sz="3200" dirty="0"/>
              <a:t>C# Windows Form</a:t>
            </a:r>
          </a:p>
          <a:p>
            <a:pPr lvl="1"/>
            <a:r>
              <a:rPr lang="th-TH" sz="3200" dirty="0" smtClean="0"/>
              <a:t>สร้าง</a:t>
            </a:r>
            <a:r>
              <a:rPr lang="th-TH" sz="3200" dirty="0"/>
              <a:t>การเชื่อมต่อไปยัง </a:t>
            </a:r>
            <a:r>
              <a:rPr lang="en-US" sz="3200" dirty="0"/>
              <a:t>Server </a:t>
            </a:r>
            <a:endParaRPr lang="en-US" sz="3200" dirty="0" smtClean="0"/>
          </a:p>
          <a:p>
            <a:pPr lvl="1"/>
            <a:r>
              <a:rPr lang="th-TH" sz="3200" dirty="0" smtClean="0"/>
              <a:t>ส่ง </a:t>
            </a:r>
            <a:r>
              <a:rPr lang="en-US" sz="3200" dirty="0"/>
              <a:t>request </a:t>
            </a:r>
            <a:r>
              <a:rPr lang="th-TH" sz="3200" dirty="0"/>
              <a:t>ไปยัง </a:t>
            </a:r>
            <a:r>
              <a:rPr lang="en-US" sz="3200" dirty="0"/>
              <a:t>Server </a:t>
            </a:r>
            <a:endParaRPr lang="th-TH" sz="3200" dirty="0"/>
          </a:p>
          <a:p>
            <a:pPr lvl="1"/>
            <a:r>
              <a:rPr lang="th-TH" sz="3200" dirty="0"/>
              <a:t>รับ </a:t>
            </a:r>
            <a:r>
              <a:rPr lang="en-US" sz="3200" dirty="0"/>
              <a:t>response </a:t>
            </a:r>
            <a:r>
              <a:rPr lang="th-TH" sz="3200" dirty="0"/>
              <a:t>จาก </a:t>
            </a:r>
            <a:r>
              <a:rPr lang="en-US" sz="3200" dirty="0"/>
              <a:t>Server</a:t>
            </a:r>
          </a:p>
          <a:p>
            <a:pPr lvl="1"/>
            <a:endParaRPr lang="th-TH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Server</a:t>
            </a:r>
          </a:p>
          <a:p>
            <a:pPr lvl="1"/>
            <a:r>
              <a:rPr lang="th-TH" sz="3200" dirty="0" smtClean="0"/>
              <a:t>ใช้ </a:t>
            </a:r>
            <a:r>
              <a:rPr lang="en-US" sz="3200" dirty="0"/>
              <a:t>C# </a:t>
            </a:r>
            <a:r>
              <a:rPr lang="en-US" sz="3200" dirty="0" smtClean="0"/>
              <a:t>Console </a:t>
            </a:r>
            <a:endParaRPr lang="th-TH" sz="3200" dirty="0"/>
          </a:p>
          <a:p>
            <a:pPr lvl="1"/>
            <a:r>
              <a:rPr lang="en-US" sz="3200" dirty="0"/>
              <a:t>Server </a:t>
            </a:r>
            <a:r>
              <a:rPr lang="th-TH" sz="3200" dirty="0"/>
              <a:t>จะรอ </a:t>
            </a:r>
            <a:r>
              <a:rPr lang="en-US" sz="3200" dirty="0"/>
              <a:t>request </a:t>
            </a:r>
            <a:r>
              <a:rPr lang="th-TH" sz="3200" dirty="0"/>
              <a:t>จาก </a:t>
            </a:r>
            <a:r>
              <a:rPr lang="en-US" sz="3200" dirty="0"/>
              <a:t>Client </a:t>
            </a:r>
            <a:r>
              <a:rPr lang="en-US" sz="3200" dirty="0" smtClean="0"/>
              <a:t> (Listen)</a:t>
            </a:r>
            <a:endParaRPr lang="th-TH" sz="3200" dirty="0"/>
          </a:p>
          <a:p>
            <a:pPr lvl="1"/>
            <a:r>
              <a:rPr lang="th-TH" sz="3200" dirty="0"/>
              <a:t>เมื่อ </a:t>
            </a:r>
            <a:r>
              <a:rPr lang="en-US" sz="3200" dirty="0"/>
              <a:t>Server </a:t>
            </a:r>
            <a:r>
              <a:rPr lang="th-TH" sz="3200" dirty="0"/>
              <a:t>ได้รับ </a:t>
            </a:r>
            <a:r>
              <a:rPr lang="en-US" sz="3200" dirty="0"/>
              <a:t>request </a:t>
            </a:r>
            <a:r>
              <a:rPr lang="th-TH" sz="3200" dirty="0"/>
              <a:t>จาก </a:t>
            </a:r>
            <a:r>
              <a:rPr lang="en-US" sz="3200" dirty="0"/>
              <a:t>client, Server </a:t>
            </a:r>
            <a:r>
              <a:rPr lang="th-TH" sz="3200" dirty="0"/>
              <a:t>จะส่ง </a:t>
            </a:r>
            <a:r>
              <a:rPr lang="en-US" sz="3200" dirty="0"/>
              <a:t>response </a:t>
            </a:r>
            <a:r>
              <a:rPr lang="th-TH" sz="3200" dirty="0"/>
              <a:t>ไปยัง </a:t>
            </a:r>
            <a:r>
              <a:rPr lang="en-US" sz="3200" dirty="0"/>
              <a:t>Client</a:t>
            </a:r>
          </a:p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46082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 smtClean="0"/>
              <a:t>Server : Step 1-Create Socket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620000" cy="48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4000" dirty="0" smtClean="0"/>
              <a:t>เริ่มจากการระบุ </a:t>
            </a:r>
            <a:r>
              <a:rPr lang="en-US" sz="4000" dirty="0" smtClean="0"/>
              <a:t>IP, Port</a:t>
            </a:r>
            <a:r>
              <a:rPr lang="th-TH" sz="4000" dirty="0" smtClean="0"/>
              <a:t> ที่ต้องการใช้งาน และสั่งเปิดการรอรับการติดต่อ (</a:t>
            </a:r>
            <a:r>
              <a:rPr lang="en-US" sz="4000" dirty="0" smtClean="0"/>
              <a:t>Listen)</a:t>
            </a:r>
            <a:r>
              <a:rPr lang="th-TH" sz="4000" dirty="0" smtClean="0"/>
              <a:t> แบบ</a:t>
            </a:r>
            <a:r>
              <a:rPr lang="en-US" sz="4000" dirty="0" smtClean="0"/>
              <a:t> </a:t>
            </a:r>
            <a:r>
              <a:rPr lang="en-US" sz="4000" dirty="0" smtClean="0"/>
              <a:t>TCP</a:t>
            </a:r>
          </a:p>
          <a:p>
            <a:pPr marL="0" indent="0">
              <a:buNone/>
            </a:pPr>
            <a:endParaRPr lang="th-TH" sz="800" dirty="0" smtClean="0"/>
          </a:p>
          <a:p>
            <a:pPr marL="0" indent="0">
              <a:buNone/>
            </a:pPr>
            <a:r>
              <a:rPr lang="en-US" sz="2000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sz="20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 the </a:t>
            </a:r>
            <a:r>
              <a:rPr lang="en-US" sz="2000" dirty="0" err="1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TcpListener</a:t>
            </a:r>
            <a:r>
              <a:rPr lang="en-US" sz="20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on port 13000.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Int32 port = </a:t>
            </a:r>
            <a:r>
              <a:rPr lang="en-US" sz="2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13000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endParaRPr lang="en-US" sz="20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IPAddress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localAddr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IPAddress.Parse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("</a:t>
            </a:r>
            <a:r>
              <a:rPr lang="en-US" sz="2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127.0.0.1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");</a:t>
            </a:r>
          </a:p>
          <a:p>
            <a:pPr marL="0" indent="0">
              <a:buNone/>
            </a:pPr>
            <a:endParaRPr lang="en-US" sz="20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TcpListener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server=null; </a:t>
            </a:r>
            <a:endParaRPr lang="en-US" sz="20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server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= new </a:t>
            </a:r>
            <a:r>
              <a:rPr lang="en-US" sz="2000" dirty="0" err="1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TcpListener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localAddr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, port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endParaRPr lang="en-US" sz="2000" dirty="0" smtClean="0">
              <a:solidFill>
                <a:srgbClr val="00B0F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</a:t>
            </a:r>
            <a:r>
              <a:rPr lang="en-US" sz="2000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Start listening for client request</a:t>
            </a:r>
            <a:endParaRPr lang="th-TH" sz="2000" dirty="0" smtClean="0">
              <a:solidFill>
                <a:srgbClr val="00B0F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server.Start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();  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96781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Server:</a:t>
            </a:r>
            <a:r>
              <a:rPr lang="th-TH" dirty="0" smtClean="0"/>
              <a:t> </a:t>
            </a:r>
            <a:r>
              <a:rPr lang="en-US" dirty="0" smtClean="0"/>
              <a:t>Step 2 -Listening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h-TH" sz="4000" dirty="0" smtClean="0"/>
              <a:t>ขั้นต่อไป เราต้องรอรับ </a:t>
            </a:r>
            <a:r>
              <a:rPr lang="en-US" sz="4000" dirty="0" smtClean="0"/>
              <a:t>request </a:t>
            </a:r>
            <a:r>
              <a:rPr lang="th-TH" sz="4000" dirty="0" smtClean="0"/>
              <a:t>เรื่อยๆ เราจะสร้าง </a:t>
            </a:r>
            <a:r>
              <a:rPr lang="en-US" sz="4000" dirty="0" smtClean="0"/>
              <a:t>infinite loop </a:t>
            </a:r>
            <a:r>
              <a:rPr lang="th-TH" sz="4000" dirty="0" smtClean="0"/>
              <a:t>สำหรับจัดการ </a:t>
            </a:r>
            <a:r>
              <a:rPr lang="en-US" sz="4000" dirty="0" smtClean="0"/>
              <a:t>request</a:t>
            </a:r>
          </a:p>
          <a:p>
            <a:pPr marL="800100" lvl="2" indent="0">
              <a:buNone/>
            </a:pPr>
            <a:endParaRPr lang="en-US" sz="2200" dirty="0" smtClean="0">
              <a:solidFill>
                <a:srgbClr val="00B0F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800100" lvl="2" indent="0">
              <a:buNone/>
            </a:pPr>
            <a:r>
              <a:rPr lang="en-US" sz="2200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sz="22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Buffer for reading data </a:t>
            </a:r>
          </a:p>
          <a:p>
            <a:pPr marL="800100" lvl="2" indent="0"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		Byte[] bytes = new Byte[256]; </a:t>
            </a:r>
          </a:p>
          <a:p>
            <a:pPr marL="800100" lvl="2" indent="0"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		String data = null; </a:t>
            </a:r>
          </a:p>
          <a:p>
            <a:pPr marL="800100" lvl="2" indent="0">
              <a:buNone/>
            </a:pPr>
            <a:endParaRPr lang="en-US" sz="2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800100" lvl="2" indent="0"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while(true) { </a:t>
            </a:r>
            <a:endParaRPr lang="en-US" sz="2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800100" lvl="2" indent="0">
              <a:buNone/>
            </a:pPr>
            <a:r>
              <a:rPr lang="en-US" sz="2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 </a:t>
            </a:r>
            <a:r>
              <a:rPr lang="en-US" sz="2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Console.Write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("Waiting for a </a:t>
            </a:r>
            <a:r>
              <a:rPr lang="en-US" sz="2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connection”);</a:t>
            </a:r>
          </a:p>
          <a:p>
            <a:pPr marL="800100" lvl="2" indent="0">
              <a:buNone/>
            </a:pPr>
            <a:r>
              <a:rPr lang="en-US" sz="2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…</a:t>
            </a:r>
          </a:p>
          <a:p>
            <a:pPr marL="800100" lvl="2" indent="0">
              <a:buNone/>
            </a:pPr>
            <a:r>
              <a:rPr lang="en-US" sz="2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  … </a:t>
            </a:r>
          </a:p>
          <a:p>
            <a:pPr marL="800100" lvl="2" indent="0">
              <a:buNone/>
            </a:pPr>
            <a:r>
              <a:rPr lang="en-US" sz="2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2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539223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Server:</a:t>
            </a:r>
            <a:r>
              <a:rPr lang="th-TH" sz="6000" dirty="0"/>
              <a:t> </a:t>
            </a:r>
            <a:r>
              <a:rPr lang="en-US" sz="6000" dirty="0"/>
              <a:t>Step </a:t>
            </a:r>
            <a:r>
              <a:rPr lang="en-US" sz="6000" dirty="0" smtClean="0"/>
              <a:t>3  -Accept Request</a:t>
            </a:r>
            <a:endParaRPr lang="th-TH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37160" indent="0">
              <a:buNone/>
            </a:pPr>
            <a:r>
              <a:rPr lang="th-TH" sz="5200" dirty="0" smtClean="0"/>
              <a:t>เมื่อ </a:t>
            </a:r>
            <a:r>
              <a:rPr lang="en-US" sz="5200" dirty="0"/>
              <a:t>server socket </a:t>
            </a:r>
            <a:r>
              <a:rPr lang="th-TH" sz="5200" dirty="0"/>
              <a:t>ได้รับ </a:t>
            </a:r>
            <a:r>
              <a:rPr lang="en-US" sz="5200" dirty="0"/>
              <a:t>request </a:t>
            </a:r>
            <a:r>
              <a:rPr lang="th-TH" sz="5200" dirty="0"/>
              <a:t>จาก </a:t>
            </a:r>
            <a:r>
              <a:rPr lang="en-US" sz="5200" dirty="0"/>
              <a:t>client </a:t>
            </a:r>
            <a:r>
              <a:rPr lang="th-TH" sz="5200" dirty="0"/>
              <a:t>ข้อมูลนั้นเราจะอ่านและเขียนด้วย </a:t>
            </a:r>
            <a:r>
              <a:rPr lang="en-US" sz="5200" dirty="0" err="1"/>
              <a:t>NetworkStream</a:t>
            </a:r>
            <a:r>
              <a:rPr lang="th-TH" sz="5200" dirty="0"/>
              <a:t> </a:t>
            </a:r>
            <a:endParaRPr lang="en-US" sz="5200" dirty="0" smtClean="0"/>
          </a:p>
          <a:p>
            <a:pPr marL="800100" lvl="2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6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Perform a blocking call to accept requests.  </a:t>
            </a:r>
            <a:endParaRPr lang="th-TH" sz="2600" dirty="0">
              <a:solidFill>
                <a:srgbClr val="00B0F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800100" lvl="2" indent="0">
              <a:buNone/>
            </a:pPr>
            <a:r>
              <a:rPr lang="en-US" sz="2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600" dirty="0" err="1">
                <a:latin typeface="Consolas" panose="020B0609020204030204" pitchFamily="49" charset="0"/>
                <a:cs typeface="Consolas" panose="020B0609020204030204" pitchFamily="49" charset="0"/>
              </a:rPr>
              <a:t>TcpClient</a:t>
            </a:r>
            <a:r>
              <a:rPr lang="en-US" sz="2600" dirty="0">
                <a:latin typeface="Consolas" panose="020B0609020204030204" pitchFamily="49" charset="0"/>
                <a:cs typeface="Consolas" panose="020B0609020204030204" pitchFamily="49" charset="0"/>
              </a:rPr>
              <a:t> client = </a:t>
            </a:r>
            <a:r>
              <a:rPr lang="en-US" sz="2600" dirty="0" err="1">
                <a:latin typeface="Consolas" panose="020B0609020204030204" pitchFamily="49" charset="0"/>
                <a:cs typeface="Consolas" panose="020B0609020204030204" pitchFamily="49" charset="0"/>
              </a:rPr>
              <a:t>server.AcceptTcpClient</a:t>
            </a:r>
            <a:r>
              <a:rPr lang="en-US" sz="2600" dirty="0">
                <a:latin typeface="Consolas" panose="020B0609020204030204" pitchFamily="49" charset="0"/>
                <a:cs typeface="Consolas" panose="020B0609020204030204" pitchFamily="49" charset="0"/>
              </a:rPr>
              <a:t>(); 	</a:t>
            </a:r>
            <a:endParaRPr lang="th-TH" sz="2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800100" lvl="2" indent="0">
              <a:buNone/>
            </a:pPr>
            <a:r>
              <a:rPr lang="en-US" sz="2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Console.WriteLine</a:t>
            </a:r>
            <a:r>
              <a:rPr lang="en-US" sz="2600" dirty="0">
                <a:latin typeface="Consolas" panose="020B0609020204030204" pitchFamily="49" charset="0"/>
                <a:cs typeface="Consolas" panose="020B0609020204030204" pitchFamily="49" charset="0"/>
              </a:rPr>
              <a:t>("Connected!"); </a:t>
            </a:r>
          </a:p>
          <a:p>
            <a:pPr marL="800100" lvl="2" indent="0">
              <a:buNone/>
            </a:pPr>
            <a:r>
              <a:rPr lang="en-US" sz="2600" dirty="0">
                <a:latin typeface="Consolas" panose="020B0609020204030204" pitchFamily="49" charset="0"/>
                <a:cs typeface="Consolas" panose="020B0609020204030204" pitchFamily="49" charset="0"/>
              </a:rPr>
              <a:t>	data = null; </a:t>
            </a:r>
          </a:p>
          <a:p>
            <a:pPr marL="800100" lvl="2" indent="0">
              <a:buNone/>
            </a:pPr>
            <a:r>
              <a:rPr lang="en-US" sz="2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endParaRPr lang="en-US" sz="26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800100" lvl="2" indent="0">
              <a:buNone/>
            </a:pPr>
            <a:r>
              <a:rPr lang="en-US" sz="2600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sz="26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 a stream object for reading and writing </a:t>
            </a:r>
          </a:p>
          <a:p>
            <a:pPr marL="800100" lvl="2" indent="0">
              <a:buNone/>
            </a:pPr>
            <a:r>
              <a:rPr lang="en-US" sz="2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600" dirty="0" err="1">
                <a:latin typeface="Consolas" panose="020B0609020204030204" pitchFamily="49" charset="0"/>
                <a:cs typeface="Consolas" panose="020B0609020204030204" pitchFamily="49" charset="0"/>
              </a:rPr>
              <a:t>NetworkStream</a:t>
            </a:r>
            <a:r>
              <a:rPr lang="en-US" sz="2600" dirty="0">
                <a:latin typeface="Consolas" panose="020B0609020204030204" pitchFamily="49" charset="0"/>
                <a:cs typeface="Consolas" panose="020B0609020204030204" pitchFamily="49" charset="0"/>
              </a:rPr>
              <a:t> stream = </a:t>
            </a:r>
            <a:r>
              <a:rPr lang="en-US" sz="2600" dirty="0" err="1">
                <a:latin typeface="Consolas" panose="020B0609020204030204" pitchFamily="49" charset="0"/>
                <a:cs typeface="Consolas" panose="020B0609020204030204" pitchFamily="49" charset="0"/>
              </a:rPr>
              <a:t>client.GetStream</a:t>
            </a:r>
            <a:r>
              <a:rPr lang="en-US" sz="2600" dirty="0"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800100" lvl="2" indent="0">
              <a:buNone/>
            </a:pPr>
            <a:endParaRPr lang="en-US" dirty="0"/>
          </a:p>
          <a:p>
            <a:pPr marL="800100" lvl="2" indent="0">
              <a:buNone/>
            </a:pPr>
            <a:endParaRPr lang="th-TH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13803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534400" cy="1143000"/>
          </a:xfrm>
        </p:spPr>
        <p:txBody>
          <a:bodyPr/>
          <a:lstStyle/>
          <a:p>
            <a:r>
              <a:rPr lang="en-US" sz="6000" dirty="0"/>
              <a:t>Server:</a:t>
            </a:r>
            <a:r>
              <a:rPr lang="th-TH" sz="6000" dirty="0"/>
              <a:t> </a:t>
            </a:r>
            <a:r>
              <a:rPr lang="en-US" sz="6000" dirty="0"/>
              <a:t>Step </a:t>
            </a:r>
            <a:r>
              <a:rPr lang="en-US" sz="6000" dirty="0" smtClean="0"/>
              <a:t>4 Get Request</a:t>
            </a:r>
            <a:endParaRPr lang="th-TH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623228" cy="4800600"/>
          </a:xfrm>
        </p:spPr>
        <p:txBody>
          <a:bodyPr>
            <a:normAutofit fontScale="92500"/>
          </a:bodyPr>
          <a:lstStyle/>
          <a:p>
            <a:pPr marL="114300" indent="0">
              <a:buNone/>
            </a:pPr>
            <a:r>
              <a:rPr lang="th-TH" sz="4300" dirty="0" smtClean="0"/>
              <a:t>เมื่อมีการส่งข้อมูลจาก</a:t>
            </a:r>
            <a:r>
              <a:rPr lang="en-US" sz="4300" dirty="0" smtClean="0"/>
              <a:t> Client</a:t>
            </a:r>
            <a:r>
              <a:rPr lang="th-TH" sz="4300" dirty="0" smtClean="0"/>
              <a:t> ให้ทำการวน</a:t>
            </a:r>
            <a:r>
              <a:rPr lang="th-TH" sz="4300" dirty="0" smtClean="0"/>
              <a:t>ลูป</a:t>
            </a:r>
            <a:r>
              <a:rPr lang="en-US" sz="4300" dirty="0" smtClean="0"/>
              <a:t> </a:t>
            </a:r>
            <a:r>
              <a:rPr lang="th-TH" sz="4300" dirty="0" smtClean="0"/>
              <a:t>รับ</a:t>
            </a:r>
            <a:r>
              <a:rPr lang="th-TH" sz="4300" dirty="0" smtClean="0"/>
              <a:t>ข้อมูล </a:t>
            </a:r>
            <a:r>
              <a:rPr lang="en-US" sz="4300" dirty="0" smtClean="0"/>
              <a:t>(</a:t>
            </a:r>
            <a:r>
              <a:rPr lang="th-TH" sz="4300" dirty="0" smtClean="0"/>
              <a:t>เป็น</a:t>
            </a:r>
            <a:r>
              <a:rPr lang="en-US" sz="4300" dirty="0" smtClean="0"/>
              <a:t> Byte) </a:t>
            </a:r>
            <a:r>
              <a:rPr lang="th-TH" sz="4300" dirty="0" smtClean="0"/>
              <a:t>ประมวลผล และส่งข้อมูลกลับไปยัง</a:t>
            </a:r>
            <a:r>
              <a:rPr lang="en-US" sz="4300" dirty="0" smtClean="0"/>
              <a:t> Client</a:t>
            </a:r>
          </a:p>
          <a:p>
            <a:pPr marL="800100" lvl="2" indent="0">
              <a:buNone/>
            </a:pPr>
            <a:endParaRPr lang="en-US" sz="2300" dirty="0" smtClean="0">
              <a:solidFill>
                <a:srgbClr val="00B0F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812800" lvl="2" indent="-812800">
              <a:buNone/>
            </a:pPr>
            <a:r>
              <a:rPr lang="en-US" sz="2300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sz="23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Loop to receive all the data sent by the client.  </a:t>
            </a:r>
          </a:p>
          <a:p>
            <a:pPr marL="0" lvl="2" indent="0">
              <a:buNone/>
            </a:pPr>
            <a:r>
              <a:rPr lang="en-US" sz="2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en-US" sz="2300" dirty="0">
                <a:latin typeface="Consolas" panose="020B0609020204030204" pitchFamily="49" charset="0"/>
                <a:cs typeface="Consolas" panose="020B0609020204030204" pitchFamily="49" charset="0"/>
              </a:rPr>
              <a:t>((</a:t>
            </a:r>
            <a:r>
              <a:rPr lang="en-US" sz="23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3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2300" dirty="0" err="1">
                <a:latin typeface="Consolas" panose="020B0609020204030204" pitchFamily="49" charset="0"/>
                <a:cs typeface="Consolas" panose="020B0609020204030204" pitchFamily="49" charset="0"/>
              </a:rPr>
              <a:t>stream.Read</a:t>
            </a:r>
            <a:r>
              <a:rPr lang="en-US" sz="2300" dirty="0">
                <a:latin typeface="Consolas" panose="020B0609020204030204" pitchFamily="49" charset="0"/>
                <a:cs typeface="Consolas" panose="020B0609020204030204" pitchFamily="49" charset="0"/>
              </a:rPr>
              <a:t>(bytes, 0, </a:t>
            </a:r>
            <a:r>
              <a:rPr lang="en-US" sz="2300" dirty="0" err="1">
                <a:latin typeface="Consolas" panose="020B0609020204030204" pitchFamily="49" charset="0"/>
                <a:cs typeface="Consolas" panose="020B0609020204030204" pitchFamily="49" charset="0"/>
              </a:rPr>
              <a:t>bytes.Length</a:t>
            </a:r>
            <a:r>
              <a:rPr lang="en-US" sz="2300" dirty="0">
                <a:latin typeface="Consolas" panose="020B0609020204030204" pitchFamily="49" charset="0"/>
                <a:cs typeface="Consolas" panose="020B0609020204030204" pitchFamily="49" charset="0"/>
              </a:rPr>
              <a:t>))!=0) { </a:t>
            </a:r>
          </a:p>
          <a:p>
            <a:pPr marL="812800" lvl="2" indent="-812800">
              <a:buNone/>
            </a:pPr>
            <a:endParaRPr lang="en-US" sz="23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812800" lvl="2" indent="-812800">
              <a:buNone/>
            </a:pPr>
            <a:r>
              <a:rPr lang="en-US" sz="2300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sz="23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Translate data bytes to a ASCII </a:t>
            </a:r>
            <a:r>
              <a:rPr lang="en-US" sz="2300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string.</a:t>
            </a:r>
          </a:p>
          <a:p>
            <a:pPr marL="812800" lvl="2" indent="-812800">
              <a:buNone/>
            </a:pPr>
            <a:r>
              <a:rPr lang="en-US" sz="2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data </a:t>
            </a:r>
            <a:r>
              <a:rPr lang="en-US" sz="2300" dirty="0"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sz="2300" dirty="0" err="1">
                <a:latin typeface="Consolas" panose="020B0609020204030204" pitchFamily="49" charset="0"/>
                <a:cs typeface="Consolas" panose="020B0609020204030204" pitchFamily="49" charset="0"/>
              </a:rPr>
              <a:t>System.Text.Encoding.ASCII.GetString</a:t>
            </a:r>
            <a:r>
              <a:rPr lang="en-US" sz="2300" dirty="0">
                <a:latin typeface="Consolas" panose="020B0609020204030204" pitchFamily="49" charset="0"/>
                <a:cs typeface="Consolas" panose="020B0609020204030204" pitchFamily="49" charset="0"/>
              </a:rPr>
              <a:t>(bytes, 0, </a:t>
            </a:r>
            <a:r>
              <a:rPr lang="en-US" sz="23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300" dirty="0">
                <a:latin typeface="Consolas" panose="020B0609020204030204" pitchFamily="49" charset="0"/>
                <a:cs typeface="Consolas" panose="020B0609020204030204" pitchFamily="49" charset="0"/>
              </a:rPr>
              <a:t>); </a:t>
            </a:r>
            <a:endParaRPr lang="en-US" sz="23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812800" lvl="2" indent="-812800">
              <a:buNone/>
            </a:pPr>
            <a:r>
              <a:rPr lang="en-US" sz="23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Console.WriteLine</a:t>
            </a:r>
            <a:r>
              <a:rPr lang="en-US" sz="2300" dirty="0">
                <a:latin typeface="Consolas" panose="020B0609020204030204" pitchFamily="49" charset="0"/>
                <a:cs typeface="Consolas" panose="020B0609020204030204" pitchFamily="49" charset="0"/>
              </a:rPr>
              <a:t>("Received: {0}", data); </a:t>
            </a:r>
          </a:p>
          <a:p>
            <a:pPr marL="800100" lvl="2" indent="0">
              <a:buNone/>
            </a:pPr>
            <a:r>
              <a:rPr lang="en-US" sz="2300" dirty="0">
                <a:latin typeface="Consolas" panose="020B0609020204030204" pitchFamily="49" charset="0"/>
                <a:cs typeface="Consolas" panose="020B0609020204030204" pitchFamily="49" charset="0"/>
              </a:rPr>
              <a:t>		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1645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Introduction to Socket Programming</a:t>
            </a:r>
          </a:p>
          <a:p>
            <a:pPr lvl="1"/>
            <a:r>
              <a:rPr lang="en-US" dirty="0" smtClean="0"/>
              <a:t>Network Protocol Stack</a:t>
            </a:r>
          </a:p>
          <a:p>
            <a:pPr lvl="1"/>
            <a:r>
              <a:rPr lang="en-US" dirty="0" smtClean="0"/>
              <a:t>IP, Port and Socket</a:t>
            </a:r>
          </a:p>
          <a:p>
            <a:r>
              <a:rPr lang="en-US" dirty="0" smtClean="0"/>
              <a:t>Client-Server Model</a:t>
            </a:r>
          </a:p>
          <a:p>
            <a:r>
              <a:rPr lang="en-US" dirty="0" smtClean="0"/>
              <a:t>Socket Programming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237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077200" cy="1143000"/>
          </a:xfrm>
        </p:spPr>
        <p:txBody>
          <a:bodyPr/>
          <a:lstStyle/>
          <a:p>
            <a:r>
              <a:rPr lang="en-US" dirty="0" err="1" smtClean="0"/>
              <a:t>NetworkStream.Read</a:t>
            </a:r>
            <a:r>
              <a:rPr lang="en-US" dirty="0" smtClean="0"/>
              <a:t> </a:t>
            </a:r>
            <a:r>
              <a:rPr lang="en-US" dirty="0" smtClean="0"/>
              <a:t>Method 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924800" cy="5486400"/>
          </a:xfrm>
        </p:spPr>
        <p:txBody>
          <a:bodyPr>
            <a:normAutofit fontScale="70000" lnSpcReduction="20000"/>
          </a:bodyPr>
          <a:lstStyle/>
          <a:p>
            <a:pPr marL="0" lvl="2" indent="0">
              <a:buNone/>
            </a:pPr>
            <a:r>
              <a:rPr lang="en-US" sz="2300" dirty="0" smtClean="0">
                <a:solidFill>
                  <a:srgbClr val="00B0F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public override 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Read( </a:t>
            </a:r>
          </a:p>
          <a:p>
            <a:pPr marL="0" lvl="2" indent="0">
              <a:buNone/>
            </a:pP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byte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[] buffer, </a:t>
            </a:r>
            <a:endParaRPr lang="en-US" sz="2400" dirty="0" smtClean="0">
              <a:latin typeface="Consolas" pitchFamily="49" charset="0"/>
              <a:cs typeface="Consolas" pitchFamily="49" charset="0"/>
            </a:endParaRPr>
          </a:p>
          <a:p>
            <a:pPr marL="0" lvl="2" indent="0">
              <a:buNone/>
            </a:pP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 offset, </a:t>
            </a:r>
            <a:endParaRPr lang="en-US" sz="2400" dirty="0" smtClean="0">
              <a:latin typeface="Consolas" pitchFamily="49" charset="0"/>
              <a:cs typeface="Consolas" pitchFamily="49" charset="0"/>
            </a:endParaRPr>
          </a:p>
          <a:p>
            <a:pPr marL="0" lvl="2" indent="0">
              <a:buNone/>
            </a:pP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 size </a:t>
            </a:r>
            <a:endParaRPr lang="en-US" sz="2400" dirty="0" smtClean="0">
              <a:latin typeface="Consolas" pitchFamily="49" charset="0"/>
              <a:cs typeface="Consolas" pitchFamily="49" charset="0"/>
            </a:endParaRPr>
          </a:p>
          <a:p>
            <a:pPr marL="0" lvl="2" indent="0">
              <a:buNone/>
            </a:pP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) </a:t>
            </a:r>
          </a:p>
          <a:p>
            <a:pPr marL="0" lvl="2" indent="0">
              <a:buNone/>
            </a:pPr>
            <a:endParaRPr lang="en-US" sz="2600" dirty="0" smtClean="0">
              <a:latin typeface="Cordia New" pitchFamily="34" charset="-34"/>
              <a:cs typeface="Cordia New" pitchFamily="34" charset="-34"/>
            </a:endParaRPr>
          </a:p>
          <a:p>
            <a:pPr marL="0" lvl="2" indent="0">
              <a:buNone/>
            </a:pPr>
            <a:r>
              <a:rPr lang="en-US" sz="4100" dirty="0" smtClean="0">
                <a:latin typeface="Browallia New" pitchFamily="34" charset="-34"/>
                <a:cs typeface="Browallia New" pitchFamily="34" charset="-34"/>
              </a:rPr>
              <a:t>This method </a:t>
            </a:r>
            <a:r>
              <a:rPr lang="en-US" sz="4100" dirty="0" smtClean="0">
                <a:solidFill>
                  <a:srgbClr val="00B050"/>
                </a:solidFill>
                <a:latin typeface="Browallia New" pitchFamily="34" charset="-34"/>
                <a:cs typeface="Browallia New" pitchFamily="34" charset="-34"/>
              </a:rPr>
              <a:t>reads</a:t>
            </a:r>
            <a:r>
              <a:rPr lang="en-US" sz="4100" dirty="0" smtClean="0">
                <a:latin typeface="Browallia New" pitchFamily="34" charset="-34"/>
                <a:cs typeface="Browallia New" pitchFamily="34" charset="-34"/>
              </a:rPr>
              <a:t> data into the </a:t>
            </a:r>
            <a:r>
              <a:rPr lang="en-US" sz="4100" i="1" dirty="0" smtClean="0">
                <a:solidFill>
                  <a:srgbClr val="0070C0"/>
                </a:solidFill>
                <a:latin typeface="Browallia New" pitchFamily="34" charset="-34"/>
                <a:cs typeface="Browallia New" pitchFamily="34" charset="-34"/>
              </a:rPr>
              <a:t>buffer</a:t>
            </a:r>
            <a:r>
              <a:rPr lang="en-US" sz="4100" dirty="0" smtClean="0">
                <a:latin typeface="Browallia New" pitchFamily="34" charset="-34"/>
                <a:cs typeface="Browallia New" pitchFamily="34" charset="-34"/>
              </a:rPr>
              <a:t> parameter and returns the number of bytes successfully read. </a:t>
            </a:r>
            <a:endParaRPr lang="en-US" sz="4100" dirty="0" smtClean="0">
              <a:latin typeface="Browallia New" pitchFamily="34" charset="-34"/>
              <a:cs typeface="Browallia New" pitchFamily="34" charset="-34"/>
            </a:endParaRPr>
          </a:p>
          <a:p>
            <a:pPr marL="0" lvl="2" indent="0">
              <a:buNone/>
            </a:pPr>
            <a:r>
              <a:rPr lang="en-US" sz="4100" dirty="0" smtClean="0">
                <a:latin typeface="Browallia New" pitchFamily="34" charset="-34"/>
                <a:cs typeface="Browallia New" pitchFamily="34" charset="-34"/>
              </a:rPr>
              <a:t>If </a:t>
            </a:r>
            <a:r>
              <a:rPr lang="en-US" sz="4100" dirty="0" smtClean="0">
                <a:latin typeface="Browallia New" pitchFamily="34" charset="-34"/>
                <a:cs typeface="Browallia New" pitchFamily="34" charset="-34"/>
              </a:rPr>
              <a:t>no data is available for reading, the Read method returns 0.</a:t>
            </a:r>
            <a:endParaRPr lang="en-US" sz="2800" dirty="0" smtClean="0">
              <a:latin typeface="Browallia New" pitchFamily="34" charset="-34"/>
              <a:cs typeface="Browallia New" pitchFamily="34" charset="-34"/>
            </a:endParaRPr>
          </a:p>
          <a:p>
            <a:pPr marL="0" lvl="2" indent="0">
              <a:buNone/>
            </a:pPr>
            <a:endParaRPr lang="en-US" sz="2800" dirty="0" smtClean="0">
              <a:solidFill>
                <a:srgbClr val="0070C0"/>
              </a:solidFill>
              <a:latin typeface="Browallia New" pitchFamily="34" charset="-34"/>
              <a:cs typeface="Browallia New" pitchFamily="34" charset="-34"/>
            </a:endParaRPr>
          </a:p>
          <a:p>
            <a:pPr marL="0" lvl="2" indent="0">
              <a:buNone/>
            </a:pPr>
            <a:r>
              <a:rPr lang="en-US" sz="2800" dirty="0" smtClean="0">
                <a:solidFill>
                  <a:srgbClr val="0070C0"/>
                </a:solidFill>
                <a:latin typeface="Browallia New" pitchFamily="34" charset="-34"/>
                <a:cs typeface="Browallia New" pitchFamily="34" charset="-34"/>
              </a:rPr>
              <a:t>buffer</a:t>
            </a:r>
            <a:endParaRPr lang="en-US" sz="2800" dirty="0" smtClean="0">
              <a:solidFill>
                <a:srgbClr val="0070C0"/>
              </a:solidFill>
              <a:latin typeface="Browallia New" pitchFamily="34" charset="-34"/>
              <a:cs typeface="Browallia New" pitchFamily="34" charset="-34"/>
            </a:endParaRPr>
          </a:p>
          <a:p>
            <a:pPr marL="0" lvl="2" indent="0">
              <a:buNone/>
            </a:pPr>
            <a:r>
              <a:rPr lang="en-US" sz="2800" dirty="0" smtClean="0">
                <a:latin typeface="Browallia New" pitchFamily="34" charset="-34"/>
                <a:cs typeface="Browallia New" pitchFamily="34" charset="-34"/>
              </a:rPr>
              <a:t> </a:t>
            </a:r>
            <a:r>
              <a:rPr lang="en-US" sz="2800" dirty="0" smtClean="0">
                <a:latin typeface="Browallia New" pitchFamily="34" charset="-34"/>
                <a:cs typeface="Browallia New" pitchFamily="34" charset="-34"/>
              </a:rPr>
              <a:t>     An </a:t>
            </a:r>
            <a:r>
              <a:rPr lang="en-US" sz="2800" dirty="0" smtClean="0">
                <a:latin typeface="Browallia New" pitchFamily="34" charset="-34"/>
                <a:cs typeface="Browallia New" pitchFamily="34" charset="-34"/>
              </a:rPr>
              <a:t>array of type Byte that is the location in memory to store data read from the </a:t>
            </a:r>
            <a:r>
              <a:rPr lang="en-US" sz="2800" dirty="0" err="1" smtClean="0">
                <a:latin typeface="Browallia New" pitchFamily="34" charset="-34"/>
                <a:cs typeface="Browallia New" pitchFamily="34" charset="-34"/>
              </a:rPr>
              <a:t>NetworkStream</a:t>
            </a:r>
            <a:r>
              <a:rPr lang="en-US" sz="2800" dirty="0" smtClean="0">
                <a:latin typeface="Browallia New" pitchFamily="34" charset="-34"/>
                <a:cs typeface="Browallia New" pitchFamily="34" charset="-34"/>
              </a:rPr>
              <a:t>.</a:t>
            </a:r>
          </a:p>
          <a:p>
            <a:pPr marL="0" lvl="2" indent="0">
              <a:buNone/>
            </a:pPr>
            <a:r>
              <a:rPr lang="en-US" sz="2800" dirty="0" smtClean="0">
                <a:solidFill>
                  <a:srgbClr val="0070C0"/>
                </a:solidFill>
                <a:latin typeface="Browallia New" pitchFamily="34" charset="-34"/>
                <a:cs typeface="Browallia New" pitchFamily="34" charset="-34"/>
              </a:rPr>
              <a:t>offset</a:t>
            </a:r>
            <a:endParaRPr lang="en-US" sz="2800" dirty="0" smtClean="0">
              <a:solidFill>
                <a:srgbClr val="0070C0"/>
              </a:solidFill>
              <a:latin typeface="Browallia New" pitchFamily="34" charset="-34"/>
              <a:cs typeface="Browallia New" pitchFamily="34" charset="-34"/>
            </a:endParaRPr>
          </a:p>
          <a:p>
            <a:pPr marL="0" lvl="2" indent="0">
              <a:buNone/>
            </a:pPr>
            <a:r>
              <a:rPr lang="en-US" sz="2800" dirty="0" smtClean="0">
                <a:latin typeface="Browallia New" pitchFamily="34" charset="-34"/>
                <a:cs typeface="Browallia New" pitchFamily="34" charset="-34"/>
              </a:rPr>
              <a:t> </a:t>
            </a:r>
            <a:r>
              <a:rPr lang="en-US" sz="2800" dirty="0" smtClean="0">
                <a:latin typeface="Browallia New" pitchFamily="34" charset="-34"/>
                <a:cs typeface="Browallia New" pitchFamily="34" charset="-34"/>
              </a:rPr>
              <a:t>    The </a:t>
            </a:r>
            <a:r>
              <a:rPr lang="en-US" sz="2800" dirty="0" smtClean="0">
                <a:latin typeface="Browallia New" pitchFamily="34" charset="-34"/>
                <a:cs typeface="Browallia New" pitchFamily="34" charset="-34"/>
              </a:rPr>
              <a:t>location in buffer to begin storing the data to.</a:t>
            </a:r>
          </a:p>
          <a:p>
            <a:pPr marL="0" lvl="2" indent="0">
              <a:buNone/>
            </a:pPr>
            <a:r>
              <a:rPr lang="en-US" sz="2800" dirty="0" smtClean="0">
                <a:solidFill>
                  <a:srgbClr val="0070C0"/>
                </a:solidFill>
                <a:latin typeface="Browallia New" pitchFamily="34" charset="-34"/>
                <a:cs typeface="Browallia New" pitchFamily="34" charset="-34"/>
              </a:rPr>
              <a:t>size</a:t>
            </a:r>
            <a:endParaRPr lang="en-US" sz="2800" dirty="0" smtClean="0">
              <a:solidFill>
                <a:srgbClr val="0070C0"/>
              </a:solidFill>
              <a:latin typeface="Browallia New" pitchFamily="34" charset="-34"/>
              <a:cs typeface="Browallia New" pitchFamily="34" charset="-34"/>
            </a:endParaRPr>
          </a:p>
          <a:p>
            <a:pPr marL="0" lvl="2" indent="0">
              <a:buNone/>
            </a:pPr>
            <a:r>
              <a:rPr lang="en-US" sz="2800" dirty="0" smtClean="0">
                <a:latin typeface="Browallia New" pitchFamily="34" charset="-34"/>
                <a:cs typeface="Browallia New" pitchFamily="34" charset="-34"/>
              </a:rPr>
              <a:t> </a:t>
            </a:r>
            <a:r>
              <a:rPr lang="en-US" sz="2800" dirty="0" smtClean="0">
                <a:latin typeface="Browallia New" pitchFamily="34" charset="-34"/>
                <a:cs typeface="Browallia New" pitchFamily="34" charset="-34"/>
              </a:rPr>
              <a:t>    The </a:t>
            </a:r>
            <a:r>
              <a:rPr lang="en-US" sz="2800" dirty="0" smtClean="0">
                <a:latin typeface="Browallia New" pitchFamily="34" charset="-34"/>
                <a:cs typeface="Browallia New" pitchFamily="34" charset="-34"/>
              </a:rPr>
              <a:t>number of bytes to read from the </a:t>
            </a:r>
            <a:r>
              <a:rPr lang="en-US" sz="2800" dirty="0" err="1" smtClean="0">
                <a:latin typeface="Browallia New" pitchFamily="34" charset="-34"/>
                <a:cs typeface="Browallia New" pitchFamily="34" charset="-34"/>
              </a:rPr>
              <a:t>NetworkStream</a:t>
            </a:r>
            <a:r>
              <a:rPr lang="en-US" sz="2800" dirty="0" smtClean="0">
                <a:latin typeface="Browallia New" pitchFamily="34" charset="-34"/>
                <a:cs typeface="Browallia New" pitchFamily="34" charset="-34"/>
              </a:rPr>
              <a:t>.</a:t>
            </a:r>
          </a:p>
          <a:p>
            <a:pPr marL="0" lvl="2" indent="0">
              <a:buNone/>
            </a:pPr>
            <a:endParaRPr lang="th-TH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13575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Server:</a:t>
            </a:r>
            <a:r>
              <a:rPr lang="th-TH" dirty="0"/>
              <a:t> </a:t>
            </a:r>
            <a:r>
              <a:rPr lang="en-US" dirty="0"/>
              <a:t>Step </a:t>
            </a:r>
            <a:r>
              <a:rPr lang="en-US" dirty="0" smtClean="0"/>
              <a:t>5-Reply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800600"/>
          </a:xfrm>
        </p:spPr>
        <p:txBody>
          <a:bodyPr/>
          <a:lstStyle/>
          <a:p>
            <a:pPr marL="0" lvl="2" indent="0">
              <a:buNone/>
            </a:pPr>
            <a:r>
              <a:rPr lang="en-US" sz="2300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// </a:t>
            </a:r>
            <a:r>
              <a:rPr lang="en-US" sz="2300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Process the data sent by the client. </a:t>
            </a:r>
          </a:p>
          <a:p>
            <a:pPr marL="0" lvl="2" indent="0">
              <a:buNone/>
            </a:pPr>
            <a:r>
              <a:rPr lang="en-US" sz="2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data = </a:t>
            </a:r>
            <a:r>
              <a:rPr lang="en-US" sz="23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data.ToUpper</a:t>
            </a:r>
            <a:r>
              <a:rPr lang="en-US" sz="2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(); </a:t>
            </a:r>
          </a:p>
          <a:p>
            <a:pPr marL="0" lvl="2" indent="0">
              <a:buNone/>
            </a:pPr>
            <a:endParaRPr lang="en-US" sz="23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lvl="2" indent="0">
              <a:buNone/>
            </a:pPr>
            <a:r>
              <a:rPr lang="en-US" sz="2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byte</a:t>
            </a:r>
            <a:r>
              <a:rPr lang="en-US" sz="2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[] </a:t>
            </a:r>
            <a:r>
              <a:rPr lang="en-US" sz="23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msg</a:t>
            </a:r>
            <a:r>
              <a:rPr lang="en-US" sz="2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2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3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System.Text.Encoding.ASCII.GetBytes</a:t>
            </a:r>
            <a:r>
              <a:rPr lang="en-US" sz="2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(data</a:t>
            </a:r>
            <a:r>
              <a:rPr lang="en-US" sz="2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lvl="2" indent="0">
              <a:buNone/>
            </a:pPr>
            <a:r>
              <a:rPr lang="en-US" sz="2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en-US" sz="23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lvl="2" indent="0">
              <a:buNone/>
            </a:pPr>
            <a:r>
              <a:rPr lang="en-US" sz="2300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300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sz="23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Send back a response. </a:t>
            </a:r>
          </a:p>
          <a:p>
            <a:pPr marL="0" lvl="2" indent="0">
              <a:buNone/>
            </a:pPr>
            <a:r>
              <a:rPr lang="en-US" sz="2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3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stream.Write</a:t>
            </a:r>
            <a:r>
              <a:rPr lang="en-US" sz="2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3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msg</a:t>
            </a:r>
            <a:r>
              <a:rPr lang="en-US" sz="2300" dirty="0">
                <a:latin typeface="Consolas" panose="020B0609020204030204" pitchFamily="49" charset="0"/>
                <a:cs typeface="Consolas" panose="020B0609020204030204" pitchFamily="49" charset="0"/>
              </a:rPr>
              <a:t>, 0, </a:t>
            </a:r>
            <a:r>
              <a:rPr lang="en-US" sz="2300" dirty="0" err="1">
                <a:latin typeface="Consolas" panose="020B0609020204030204" pitchFamily="49" charset="0"/>
                <a:cs typeface="Consolas" panose="020B0609020204030204" pitchFamily="49" charset="0"/>
              </a:rPr>
              <a:t>msg.Length</a:t>
            </a:r>
            <a:r>
              <a:rPr lang="en-US" sz="2300" dirty="0">
                <a:latin typeface="Consolas" panose="020B0609020204030204" pitchFamily="49" charset="0"/>
                <a:cs typeface="Consolas" panose="020B0609020204030204" pitchFamily="49" charset="0"/>
              </a:rPr>
              <a:t>); </a:t>
            </a:r>
          </a:p>
          <a:p>
            <a:pPr marL="0" lvl="2" indent="0">
              <a:buNone/>
            </a:pPr>
            <a:r>
              <a:rPr lang="en-US" sz="23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3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Console.WriteLine</a:t>
            </a:r>
            <a:r>
              <a:rPr lang="en-US" sz="2300" dirty="0">
                <a:latin typeface="Consolas" panose="020B0609020204030204" pitchFamily="49" charset="0"/>
                <a:cs typeface="Consolas" panose="020B0609020204030204" pitchFamily="49" charset="0"/>
              </a:rPr>
              <a:t>("Sent: {0}", data</a:t>
            </a:r>
            <a:r>
              <a:rPr lang="en-US" sz="1700" dirty="0">
                <a:latin typeface="Consolas" panose="020B0609020204030204" pitchFamily="49" charset="0"/>
                <a:cs typeface="Consolas" panose="020B0609020204030204" pitchFamily="49" charset="0"/>
              </a:rPr>
              <a:t>); </a:t>
            </a:r>
            <a:endParaRPr lang="th-TH" dirty="0"/>
          </a:p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13575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/>
          <a:lstStyle/>
          <a:p>
            <a:r>
              <a:rPr lang="en-US" dirty="0" err="1" smtClean="0"/>
              <a:t>NetworkStream.Write</a:t>
            </a:r>
            <a:r>
              <a:rPr lang="en-US" dirty="0" smtClean="0"/>
              <a:t> Method 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772400" cy="5029200"/>
          </a:xfrm>
        </p:spPr>
        <p:txBody>
          <a:bodyPr>
            <a:normAutofit fontScale="77500" lnSpcReduction="20000"/>
          </a:bodyPr>
          <a:lstStyle/>
          <a:p>
            <a:pPr marL="0" lvl="2" indent="0">
              <a:buNone/>
            </a:pPr>
            <a:r>
              <a:rPr lang="en-US" sz="2300" dirty="0" smtClean="0">
                <a:solidFill>
                  <a:srgbClr val="00B0F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public override void Write( </a:t>
            </a:r>
            <a:endParaRPr lang="en-US" sz="2400" dirty="0" smtClean="0">
              <a:latin typeface="Consolas" pitchFamily="49" charset="0"/>
              <a:cs typeface="Consolas" pitchFamily="49" charset="0"/>
            </a:endParaRPr>
          </a:p>
          <a:p>
            <a:pPr marL="0" lvl="2" indent="0">
              <a:buNone/>
            </a:pP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byte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[] buffer, </a:t>
            </a:r>
            <a:endParaRPr lang="en-US" sz="2400" dirty="0" smtClean="0">
              <a:latin typeface="Consolas" pitchFamily="49" charset="0"/>
              <a:cs typeface="Consolas" pitchFamily="49" charset="0"/>
            </a:endParaRPr>
          </a:p>
          <a:p>
            <a:pPr marL="0" lvl="2" indent="0">
              <a:buNone/>
            </a:pP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 offset, </a:t>
            </a:r>
            <a:endParaRPr lang="en-US" sz="2400" dirty="0" smtClean="0">
              <a:latin typeface="Consolas" pitchFamily="49" charset="0"/>
              <a:cs typeface="Consolas" pitchFamily="49" charset="0"/>
            </a:endParaRPr>
          </a:p>
          <a:p>
            <a:pPr marL="0" lvl="2" indent="0">
              <a:buNone/>
            </a:pP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 size </a:t>
            </a:r>
            <a:endParaRPr lang="en-US" sz="2400" dirty="0" smtClean="0">
              <a:latin typeface="Consolas" pitchFamily="49" charset="0"/>
              <a:cs typeface="Consolas" pitchFamily="49" charset="0"/>
            </a:endParaRPr>
          </a:p>
          <a:p>
            <a:pPr marL="0" lvl="2" indent="0">
              <a:buNone/>
            </a:pP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) </a:t>
            </a:r>
          </a:p>
          <a:p>
            <a:pPr marL="0" lvl="2" indent="0">
              <a:buNone/>
            </a:pPr>
            <a:endParaRPr lang="en-US" sz="2600" dirty="0" smtClean="0">
              <a:latin typeface="Cordia New" pitchFamily="34" charset="-34"/>
              <a:cs typeface="Cordia New" pitchFamily="34" charset="-34"/>
            </a:endParaRPr>
          </a:p>
          <a:p>
            <a:pPr marL="0" lvl="2" indent="0">
              <a:buNone/>
            </a:pPr>
            <a:r>
              <a:rPr lang="en-US" sz="4100" dirty="0" smtClean="0">
                <a:latin typeface="Browallia New" pitchFamily="34" charset="-34"/>
                <a:cs typeface="Browallia New" pitchFamily="34" charset="-34"/>
              </a:rPr>
              <a:t>The </a:t>
            </a:r>
            <a:r>
              <a:rPr lang="en-US" sz="4100" dirty="0" smtClean="0">
                <a:solidFill>
                  <a:srgbClr val="00B050"/>
                </a:solidFill>
                <a:latin typeface="Browallia New" pitchFamily="34" charset="-34"/>
                <a:cs typeface="Browallia New" pitchFamily="34" charset="-34"/>
              </a:rPr>
              <a:t>Write</a:t>
            </a:r>
            <a:r>
              <a:rPr lang="en-US" sz="4100" dirty="0" smtClean="0">
                <a:latin typeface="Browallia New" pitchFamily="34" charset="-34"/>
                <a:cs typeface="Browallia New" pitchFamily="34" charset="-34"/>
              </a:rPr>
              <a:t> method starts at the specified </a:t>
            </a:r>
            <a:r>
              <a:rPr lang="en-US" sz="4100" i="1" dirty="0" smtClean="0">
                <a:solidFill>
                  <a:srgbClr val="0070C0"/>
                </a:solidFill>
                <a:latin typeface="Browallia New" pitchFamily="34" charset="-34"/>
                <a:cs typeface="Browallia New" pitchFamily="34" charset="-34"/>
              </a:rPr>
              <a:t>offset</a:t>
            </a:r>
            <a:r>
              <a:rPr lang="en-US" sz="4100" dirty="0" smtClean="0">
                <a:latin typeface="Browallia New" pitchFamily="34" charset="-34"/>
                <a:cs typeface="Browallia New" pitchFamily="34" charset="-34"/>
              </a:rPr>
              <a:t> and sends </a:t>
            </a:r>
            <a:r>
              <a:rPr lang="en-US" sz="4100" i="1" dirty="0" smtClean="0">
                <a:solidFill>
                  <a:srgbClr val="0070C0"/>
                </a:solidFill>
                <a:latin typeface="Browallia New" pitchFamily="34" charset="-34"/>
                <a:cs typeface="Browallia New" pitchFamily="34" charset="-34"/>
              </a:rPr>
              <a:t>size</a:t>
            </a:r>
            <a:r>
              <a:rPr lang="en-US" sz="4100" dirty="0" smtClean="0">
                <a:latin typeface="Browallia New" pitchFamily="34" charset="-34"/>
                <a:cs typeface="Browallia New" pitchFamily="34" charset="-34"/>
              </a:rPr>
              <a:t> bytes from the contents of </a:t>
            </a:r>
            <a:r>
              <a:rPr lang="en-US" sz="4100" i="1" dirty="0" smtClean="0">
                <a:solidFill>
                  <a:srgbClr val="0070C0"/>
                </a:solidFill>
                <a:latin typeface="Browallia New" pitchFamily="34" charset="-34"/>
                <a:cs typeface="Browallia New" pitchFamily="34" charset="-34"/>
              </a:rPr>
              <a:t>buffer</a:t>
            </a:r>
            <a:r>
              <a:rPr lang="en-US" sz="4100" dirty="0" smtClean="0">
                <a:latin typeface="Browallia New" pitchFamily="34" charset="-34"/>
                <a:cs typeface="Browallia New" pitchFamily="34" charset="-34"/>
              </a:rPr>
              <a:t> to the network. </a:t>
            </a:r>
            <a:endParaRPr lang="en-US" sz="4100" dirty="0" smtClean="0">
              <a:latin typeface="Browallia New" pitchFamily="34" charset="-34"/>
              <a:cs typeface="Browallia New" pitchFamily="34" charset="-34"/>
            </a:endParaRPr>
          </a:p>
          <a:p>
            <a:pPr marL="0" lvl="2" indent="0">
              <a:buNone/>
            </a:pPr>
            <a:endParaRPr lang="en-US" sz="2800" dirty="0" smtClean="0">
              <a:latin typeface="Browallia New" pitchFamily="34" charset="-34"/>
              <a:cs typeface="Browallia New" pitchFamily="34" charset="-34"/>
            </a:endParaRPr>
          </a:p>
          <a:p>
            <a:pPr marL="0" lvl="2" indent="0">
              <a:buNone/>
            </a:pPr>
            <a:r>
              <a:rPr lang="en-US" sz="2800" dirty="0" smtClean="0">
                <a:solidFill>
                  <a:srgbClr val="0070C0"/>
                </a:solidFill>
                <a:latin typeface="Browallia New" pitchFamily="34" charset="-34"/>
                <a:cs typeface="Browallia New" pitchFamily="34" charset="-34"/>
              </a:rPr>
              <a:t>buffer</a:t>
            </a:r>
            <a:endParaRPr lang="en-US" sz="2800" dirty="0" smtClean="0">
              <a:solidFill>
                <a:srgbClr val="0070C0"/>
              </a:solidFill>
              <a:latin typeface="Browallia New" pitchFamily="34" charset="-34"/>
              <a:cs typeface="Browallia New" pitchFamily="34" charset="-34"/>
            </a:endParaRPr>
          </a:p>
          <a:p>
            <a:pPr marL="0" lvl="2" indent="0">
              <a:buNone/>
            </a:pPr>
            <a:r>
              <a:rPr lang="en-US" sz="2800" dirty="0" smtClean="0">
                <a:latin typeface="Browallia New" pitchFamily="34" charset="-34"/>
                <a:cs typeface="Browallia New" pitchFamily="34" charset="-34"/>
              </a:rPr>
              <a:t> </a:t>
            </a:r>
            <a:r>
              <a:rPr lang="en-US" sz="2800" dirty="0" smtClean="0">
                <a:latin typeface="Browallia New" pitchFamily="34" charset="-34"/>
                <a:cs typeface="Browallia New" pitchFamily="34" charset="-34"/>
              </a:rPr>
              <a:t>    An </a:t>
            </a:r>
            <a:r>
              <a:rPr lang="en-US" sz="2800" dirty="0" smtClean="0">
                <a:latin typeface="Browallia New" pitchFamily="34" charset="-34"/>
                <a:cs typeface="Browallia New" pitchFamily="34" charset="-34"/>
              </a:rPr>
              <a:t>array of type Byte that contains the data to write to the </a:t>
            </a:r>
            <a:r>
              <a:rPr lang="en-US" sz="2800" dirty="0" err="1" smtClean="0">
                <a:latin typeface="Browallia New" pitchFamily="34" charset="-34"/>
                <a:cs typeface="Browallia New" pitchFamily="34" charset="-34"/>
              </a:rPr>
              <a:t>NetworkStream</a:t>
            </a:r>
            <a:r>
              <a:rPr lang="en-US" sz="2800" dirty="0" smtClean="0">
                <a:latin typeface="Browallia New" pitchFamily="34" charset="-34"/>
                <a:cs typeface="Browallia New" pitchFamily="34" charset="-34"/>
              </a:rPr>
              <a:t>. </a:t>
            </a:r>
          </a:p>
          <a:p>
            <a:pPr marL="0" lvl="2" indent="0">
              <a:buNone/>
            </a:pPr>
            <a:r>
              <a:rPr lang="en-US" sz="2800" dirty="0" smtClean="0">
                <a:solidFill>
                  <a:srgbClr val="0070C0"/>
                </a:solidFill>
                <a:latin typeface="Browallia New" pitchFamily="34" charset="-34"/>
                <a:cs typeface="Browallia New" pitchFamily="34" charset="-34"/>
              </a:rPr>
              <a:t>offset</a:t>
            </a:r>
            <a:endParaRPr lang="en-US" sz="2800" dirty="0" smtClean="0">
              <a:solidFill>
                <a:srgbClr val="0070C0"/>
              </a:solidFill>
              <a:latin typeface="Browallia New" pitchFamily="34" charset="-34"/>
              <a:cs typeface="Browallia New" pitchFamily="34" charset="-34"/>
            </a:endParaRPr>
          </a:p>
          <a:p>
            <a:pPr marL="0" lvl="2" indent="0">
              <a:buNone/>
            </a:pPr>
            <a:r>
              <a:rPr lang="en-US" sz="2800" dirty="0" smtClean="0">
                <a:latin typeface="Browallia New" pitchFamily="34" charset="-34"/>
                <a:cs typeface="Browallia New" pitchFamily="34" charset="-34"/>
              </a:rPr>
              <a:t> </a:t>
            </a:r>
            <a:r>
              <a:rPr lang="en-US" sz="2800" dirty="0" smtClean="0">
                <a:latin typeface="Browallia New" pitchFamily="34" charset="-34"/>
                <a:cs typeface="Browallia New" pitchFamily="34" charset="-34"/>
              </a:rPr>
              <a:t>    The </a:t>
            </a:r>
            <a:r>
              <a:rPr lang="en-US" sz="2800" dirty="0" smtClean="0">
                <a:latin typeface="Browallia New" pitchFamily="34" charset="-34"/>
                <a:cs typeface="Browallia New" pitchFamily="34" charset="-34"/>
              </a:rPr>
              <a:t>location in buffer from which to start writing data. </a:t>
            </a:r>
          </a:p>
          <a:p>
            <a:pPr marL="0" lvl="2" indent="0">
              <a:buNone/>
            </a:pPr>
            <a:r>
              <a:rPr lang="en-US" sz="2800" dirty="0" smtClean="0">
                <a:solidFill>
                  <a:srgbClr val="0070C0"/>
                </a:solidFill>
                <a:latin typeface="Browallia New" pitchFamily="34" charset="-34"/>
                <a:cs typeface="Browallia New" pitchFamily="34" charset="-34"/>
              </a:rPr>
              <a:t>size</a:t>
            </a:r>
            <a:endParaRPr lang="en-US" sz="2800" dirty="0" smtClean="0">
              <a:solidFill>
                <a:srgbClr val="0070C0"/>
              </a:solidFill>
              <a:latin typeface="Browallia New" pitchFamily="34" charset="-34"/>
              <a:cs typeface="Browallia New" pitchFamily="34" charset="-34"/>
            </a:endParaRPr>
          </a:p>
          <a:p>
            <a:pPr marL="0" lvl="2" indent="0">
              <a:buNone/>
            </a:pPr>
            <a:r>
              <a:rPr lang="en-US" sz="2800" dirty="0" smtClean="0">
                <a:latin typeface="Browallia New" pitchFamily="34" charset="-34"/>
                <a:cs typeface="Browallia New" pitchFamily="34" charset="-34"/>
              </a:rPr>
              <a:t>     The </a:t>
            </a:r>
            <a:r>
              <a:rPr lang="en-US" sz="2800" dirty="0" smtClean="0">
                <a:latin typeface="Browallia New" pitchFamily="34" charset="-34"/>
                <a:cs typeface="Browallia New" pitchFamily="34" charset="-34"/>
              </a:rPr>
              <a:t>number of bytes to write to the </a:t>
            </a:r>
            <a:r>
              <a:rPr lang="en-US" sz="2800" dirty="0" err="1" smtClean="0">
                <a:latin typeface="Browallia New" pitchFamily="34" charset="-34"/>
                <a:cs typeface="Browallia New" pitchFamily="34" charset="-34"/>
              </a:rPr>
              <a:t>NetworkStream</a:t>
            </a:r>
            <a:r>
              <a:rPr lang="en-US" sz="2800" dirty="0" smtClean="0">
                <a:latin typeface="Browallia New" pitchFamily="34" charset="-34"/>
                <a:cs typeface="Browallia New" pitchFamily="34" charset="-34"/>
              </a:rPr>
              <a:t>. </a:t>
            </a:r>
          </a:p>
          <a:p>
            <a:pPr marL="0" lvl="2" indent="0">
              <a:buNone/>
            </a:pPr>
            <a:endParaRPr lang="th-TH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13575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 Screen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47788" y="1795463"/>
            <a:ext cx="6448425" cy="326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3626672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64662" y="2438400"/>
            <a:ext cx="1997637" cy="41148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E136-2F31-482C-B7EE-E9E85EE40434}" type="slidenum">
              <a:rPr lang="en-US"/>
              <a:pPr/>
              <a:t>24</a:t>
            </a:fld>
            <a:endParaRPr 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074588" cy="1143000"/>
          </a:xfrm>
        </p:spPr>
        <p:txBody>
          <a:bodyPr/>
          <a:lstStyle/>
          <a:p>
            <a:r>
              <a:rPr lang="en-US" dirty="0" smtClean="0"/>
              <a:t>TCP </a:t>
            </a:r>
            <a:r>
              <a:rPr lang="en-US" dirty="0"/>
              <a:t>Client-Server Interaction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5918200" y="1828800"/>
            <a:ext cx="1425575" cy="347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1800">
                <a:latin typeface="Courier New" panose="02070309020205020404" pitchFamily="49" charset="0"/>
              </a:rPr>
              <a:t>socket()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5918200" y="2317750"/>
            <a:ext cx="1425575" cy="347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1800">
                <a:latin typeface="Courier New" panose="02070309020205020404" pitchFamily="49" charset="0"/>
              </a:rPr>
              <a:t>bind()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5918200" y="2819400"/>
            <a:ext cx="1425575" cy="347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1800">
                <a:latin typeface="Courier New" panose="02070309020205020404" pitchFamily="49" charset="0"/>
              </a:rPr>
              <a:t>listen()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5918200" y="3352800"/>
            <a:ext cx="1425575" cy="347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1800">
                <a:latin typeface="Courier New" panose="02070309020205020404" pitchFamily="49" charset="0"/>
              </a:rPr>
              <a:t>accept()</a:t>
            </a: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5918200" y="4953000"/>
            <a:ext cx="1425575" cy="347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1800">
                <a:latin typeface="Courier New" panose="02070309020205020404" pitchFamily="49" charset="0"/>
              </a:rPr>
              <a:t>write()</a:t>
            </a:r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5918200" y="4267200"/>
            <a:ext cx="1425575" cy="347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1800">
                <a:latin typeface="Courier New" panose="02070309020205020404" pitchFamily="49" charset="0"/>
              </a:rPr>
              <a:t>read()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5918200" y="5638800"/>
            <a:ext cx="1425575" cy="347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1800">
                <a:latin typeface="Courier New" panose="02070309020205020404" pitchFamily="49" charset="0"/>
              </a:rPr>
              <a:t>read()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5876925" y="1371600"/>
            <a:ext cx="15541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CC0000"/>
                </a:solidFill>
                <a:latin typeface="Arial" panose="020B0604020202020204" pitchFamily="34" charset="0"/>
              </a:rPr>
              <a:t>TCP Server</a:t>
            </a:r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5943600" y="6129338"/>
            <a:ext cx="1425575" cy="3476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1800">
                <a:latin typeface="Courier New" panose="02070309020205020404" pitchFamily="49" charset="0"/>
              </a:rPr>
              <a:t>close()</a:t>
            </a:r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1495425" y="3276600"/>
            <a:ext cx="1425575" cy="347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1800">
                <a:latin typeface="Courier New" panose="02070309020205020404" pitchFamily="49" charset="0"/>
              </a:rPr>
              <a:t>socket()</a:t>
            </a:r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>
            <a:off x="2181225" y="35814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1471613" y="2819400"/>
            <a:ext cx="1468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CC0000"/>
                </a:solidFill>
                <a:latin typeface="Arial" panose="020B0604020202020204" pitchFamily="34" charset="0"/>
              </a:rPr>
              <a:t>TCP Client</a:t>
            </a:r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1495425" y="3765550"/>
            <a:ext cx="1425575" cy="347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1800">
                <a:latin typeface="Courier New" panose="02070309020205020404" pitchFamily="49" charset="0"/>
              </a:rPr>
              <a:t>connect()</a:t>
            </a:r>
          </a:p>
        </p:txBody>
      </p:sp>
      <p:sp>
        <p:nvSpPr>
          <p:cNvPr id="31765" name="Text Box 21"/>
          <p:cNvSpPr txBox="1">
            <a:spLocks noChangeArrowheads="1"/>
          </p:cNvSpPr>
          <p:nvPr/>
        </p:nvSpPr>
        <p:spPr bwMode="auto">
          <a:xfrm>
            <a:off x="1495425" y="4375150"/>
            <a:ext cx="1425575" cy="347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1800">
                <a:latin typeface="Courier New" panose="02070309020205020404" pitchFamily="49" charset="0"/>
              </a:rPr>
              <a:t>write()</a:t>
            </a:r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1495425" y="5213350"/>
            <a:ext cx="1425575" cy="347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1800">
                <a:latin typeface="Courier New" panose="02070309020205020404" pitchFamily="49" charset="0"/>
              </a:rPr>
              <a:t>read()</a:t>
            </a: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1495425" y="5748338"/>
            <a:ext cx="1425575" cy="3476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eaLnBrk="0" hangingPunct="0">
              <a:lnSpc>
                <a:spcPct val="90000"/>
              </a:lnSpc>
            </a:pPr>
            <a:r>
              <a:rPr lang="en-US" sz="1800">
                <a:latin typeface="Courier New" panose="02070309020205020404" pitchFamily="49" charset="0"/>
              </a:rPr>
              <a:t>close()</a:t>
            </a:r>
          </a:p>
        </p:txBody>
      </p:sp>
      <p:sp>
        <p:nvSpPr>
          <p:cNvPr id="31768" name="Line 24"/>
          <p:cNvSpPr>
            <a:spLocks noChangeShapeType="1"/>
          </p:cNvSpPr>
          <p:nvPr/>
        </p:nvSpPr>
        <p:spPr bwMode="auto">
          <a:xfrm>
            <a:off x="3019425" y="3962400"/>
            <a:ext cx="3352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69" name="Line 25"/>
          <p:cNvSpPr>
            <a:spLocks noChangeShapeType="1"/>
          </p:cNvSpPr>
          <p:nvPr/>
        </p:nvSpPr>
        <p:spPr bwMode="auto">
          <a:xfrm flipV="1">
            <a:off x="2867025" y="4495800"/>
            <a:ext cx="3076575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70" name="Line 26"/>
          <p:cNvSpPr>
            <a:spLocks noChangeShapeType="1"/>
          </p:cNvSpPr>
          <p:nvPr/>
        </p:nvSpPr>
        <p:spPr bwMode="auto">
          <a:xfrm flipH="1">
            <a:off x="2867025" y="5181600"/>
            <a:ext cx="3076575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71" name="Line 27"/>
          <p:cNvSpPr>
            <a:spLocks noChangeShapeType="1"/>
          </p:cNvSpPr>
          <p:nvPr/>
        </p:nvSpPr>
        <p:spPr bwMode="auto">
          <a:xfrm>
            <a:off x="2895600" y="5943600"/>
            <a:ext cx="30480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72" name="Text Box 28"/>
          <p:cNvSpPr txBox="1">
            <a:spLocks noChangeArrowheads="1"/>
          </p:cNvSpPr>
          <p:nvPr/>
        </p:nvSpPr>
        <p:spPr bwMode="auto">
          <a:xfrm>
            <a:off x="3248025" y="3581400"/>
            <a:ext cx="2501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 i="1"/>
              <a:t>connection establishment</a:t>
            </a:r>
          </a:p>
        </p:txBody>
      </p:sp>
      <p:sp>
        <p:nvSpPr>
          <p:cNvPr id="31773" name="Text Box 29"/>
          <p:cNvSpPr txBox="1">
            <a:spLocks noChangeArrowheads="1"/>
          </p:cNvSpPr>
          <p:nvPr/>
        </p:nvSpPr>
        <p:spPr bwMode="auto">
          <a:xfrm>
            <a:off x="3238500" y="4191000"/>
            <a:ext cx="1320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 i="1"/>
              <a:t>data request</a:t>
            </a:r>
          </a:p>
        </p:txBody>
      </p:sp>
      <p:sp>
        <p:nvSpPr>
          <p:cNvPr id="31774" name="Line 30"/>
          <p:cNvSpPr>
            <a:spLocks noChangeShapeType="1"/>
          </p:cNvSpPr>
          <p:nvPr/>
        </p:nvSpPr>
        <p:spPr bwMode="auto">
          <a:xfrm>
            <a:off x="4162425" y="48006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75" name="Text Box 31"/>
          <p:cNvSpPr txBox="1">
            <a:spLocks noChangeArrowheads="1"/>
          </p:cNvSpPr>
          <p:nvPr/>
        </p:nvSpPr>
        <p:spPr bwMode="auto">
          <a:xfrm>
            <a:off x="4378325" y="4876800"/>
            <a:ext cx="1117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 i="1"/>
              <a:t>data reply</a:t>
            </a:r>
          </a:p>
        </p:txBody>
      </p:sp>
      <p:sp>
        <p:nvSpPr>
          <p:cNvPr id="31776" name="Line 32"/>
          <p:cNvSpPr>
            <a:spLocks noChangeShapeType="1"/>
          </p:cNvSpPr>
          <p:nvPr/>
        </p:nvSpPr>
        <p:spPr bwMode="auto">
          <a:xfrm>
            <a:off x="6677025" y="22098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77" name="Line 33"/>
          <p:cNvSpPr>
            <a:spLocks noChangeShapeType="1"/>
          </p:cNvSpPr>
          <p:nvPr/>
        </p:nvSpPr>
        <p:spPr bwMode="auto">
          <a:xfrm>
            <a:off x="6677025" y="26670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78" name="Line 34"/>
          <p:cNvSpPr>
            <a:spLocks noChangeShapeType="1"/>
          </p:cNvSpPr>
          <p:nvPr/>
        </p:nvSpPr>
        <p:spPr bwMode="auto">
          <a:xfrm>
            <a:off x="6677025" y="32004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79" name="Line 35"/>
          <p:cNvSpPr>
            <a:spLocks noChangeShapeType="1"/>
          </p:cNvSpPr>
          <p:nvPr/>
        </p:nvSpPr>
        <p:spPr bwMode="auto">
          <a:xfrm>
            <a:off x="6677025" y="37338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80" name="Line 36"/>
          <p:cNvSpPr>
            <a:spLocks noChangeShapeType="1"/>
          </p:cNvSpPr>
          <p:nvPr/>
        </p:nvSpPr>
        <p:spPr bwMode="auto">
          <a:xfrm>
            <a:off x="6677025" y="53340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81" name="Line 37"/>
          <p:cNvSpPr>
            <a:spLocks noChangeShapeType="1"/>
          </p:cNvSpPr>
          <p:nvPr/>
        </p:nvSpPr>
        <p:spPr bwMode="auto">
          <a:xfrm>
            <a:off x="6677025" y="59436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82" name="Line 38"/>
          <p:cNvSpPr>
            <a:spLocks noChangeShapeType="1"/>
          </p:cNvSpPr>
          <p:nvPr/>
        </p:nvSpPr>
        <p:spPr bwMode="auto">
          <a:xfrm>
            <a:off x="6677025" y="46482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83" name="Line 39"/>
          <p:cNvSpPr>
            <a:spLocks noChangeShapeType="1"/>
          </p:cNvSpPr>
          <p:nvPr/>
        </p:nvSpPr>
        <p:spPr bwMode="auto">
          <a:xfrm>
            <a:off x="2181225" y="41148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84" name="Line 40"/>
          <p:cNvSpPr>
            <a:spLocks noChangeShapeType="1"/>
          </p:cNvSpPr>
          <p:nvPr/>
        </p:nvSpPr>
        <p:spPr bwMode="auto">
          <a:xfrm>
            <a:off x="2181225" y="55626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85" name="Line 41"/>
          <p:cNvSpPr>
            <a:spLocks noChangeShapeType="1"/>
          </p:cNvSpPr>
          <p:nvPr/>
        </p:nvSpPr>
        <p:spPr bwMode="auto">
          <a:xfrm>
            <a:off x="2181225" y="47244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1786" name="Text Box 42"/>
          <p:cNvSpPr txBox="1">
            <a:spLocks noChangeArrowheads="1"/>
          </p:cNvSpPr>
          <p:nvPr/>
        </p:nvSpPr>
        <p:spPr bwMode="auto">
          <a:xfrm>
            <a:off x="3467100" y="5638800"/>
            <a:ext cx="2247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 i="1"/>
              <a:t>end-of-file notification</a:t>
            </a:r>
          </a:p>
        </p:txBody>
      </p:sp>
      <p:sp>
        <p:nvSpPr>
          <p:cNvPr id="31787" name="Rectangle 43"/>
          <p:cNvSpPr>
            <a:spLocks noChangeArrowheads="1"/>
          </p:cNvSpPr>
          <p:nvPr/>
        </p:nvSpPr>
        <p:spPr bwMode="auto">
          <a:xfrm>
            <a:off x="0" y="6553200"/>
            <a:ext cx="3621088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>
            <a:spAutoFit/>
          </a:bodyPr>
          <a:lstStyle/>
          <a:p>
            <a:pPr eaLnBrk="0" hangingPunct="0"/>
            <a:r>
              <a:rPr lang="en-US" sz="1200" i="1"/>
              <a:t>from UNIX Network Programming Volume 1, figure 4.1</a:t>
            </a:r>
          </a:p>
        </p:txBody>
      </p:sp>
    </p:spTree>
    <p:extLst>
      <p:ext uri="{BB962C8B-B14F-4D97-AF65-F5344CB8AC3E}">
        <p14:creationId xmlns:p14="http://schemas.microsoft.com/office/powerpoint/2010/main" xmlns="" val="38106672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Client:Step1 –Create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953000" cy="4800600"/>
          </a:xfrm>
        </p:spPr>
        <p:txBody>
          <a:bodyPr/>
          <a:lstStyle/>
          <a:p>
            <a:r>
              <a:rPr lang="th-TH" dirty="0" smtClean="0"/>
              <a:t>ใช้</a:t>
            </a:r>
            <a:r>
              <a:rPr lang="en-US" dirty="0" smtClean="0"/>
              <a:t> Windows Form</a:t>
            </a:r>
          </a:p>
          <a:p>
            <a:r>
              <a:rPr lang="th-TH" sz="3600" dirty="0" smtClean="0"/>
              <a:t>เราจะใช้ฟอร์มนี้เพื่อรับค่า</a:t>
            </a:r>
            <a:r>
              <a:rPr lang="en-US" sz="3600" dirty="0" smtClean="0"/>
              <a:t> IP, </a:t>
            </a:r>
            <a:r>
              <a:rPr lang="th-TH" sz="3600" dirty="0" smtClean="0"/>
              <a:t>ของ</a:t>
            </a:r>
            <a:r>
              <a:rPr lang="en-US" sz="3600" dirty="0" smtClean="0"/>
              <a:t> Server</a:t>
            </a:r>
            <a:r>
              <a:rPr lang="th-TH" sz="3600" dirty="0" smtClean="0"/>
              <a:t>ที่เราจะติดต่อไป</a:t>
            </a:r>
          </a:p>
          <a:p>
            <a:r>
              <a:rPr lang="th-TH" sz="3600" dirty="0" smtClean="0"/>
              <a:t>และส่งข้อมูลในฟอร์มไปที่</a:t>
            </a:r>
            <a:r>
              <a:rPr lang="en-US" sz="3600" dirty="0" smtClean="0"/>
              <a:t> Server</a:t>
            </a:r>
          </a:p>
          <a:p>
            <a:r>
              <a:rPr lang="th-TH" sz="3600" dirty="0" smtClean="0"/>
              <a:t>แสดงผลตอบกลับมาจาก</a:t>
            </a:r>
            <a:r>
              <a:rPr lang="en-US" sz="3600" dirty="0" smtClean="0"/>
              <a:t> Server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5" name="Picture 4" descr="C:\Users\Jakarin\Google Drive\csharp\result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59988" y="2362200"/>
            <a:ext cx="29718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29436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305800" cy="1143000"/>
          </a:xfrm>
        </p:spPr>
        <p:txBody>
          <a:bodyPr/>
          <a:lstStyle/>
          <a:p>
            <a:r>
              <a:rPr lang="en-US" sz="5400" dirty="0" smtClean="0"/>
              <a:t>Client</a:t>
            </a:r>
            <a:r>
              <a:rPr lang="en-US" sz="5400" dirty="0" smtClean="0"/>
              <a:t>: Step </a:t>
            </a:r>
            <a:r>
              <a:rPr lang="en-US" sz="5400" dirty="0" smtClean="0"/>
              <a:t>2 </a:t>
            </a:r>
            <a:r>
              <a:rPr lang="th-TH" sz="5400" dirty="0" smtClean="0"/>
              <a:t>สร้าง</a:t>
            </a:r>
            <a:r>
              <a:rPr lang="en-US" sz="5400" dirty="0" smtClean="0"/>
              <a:t> Socket </a:t>
            </a:r>
            <a:r>
              <a:rPr lang="th-TH" sz="5400" dirty="0" smtClean="0"/>
              <a:t>ติดต่อ</a:t>
            </a:r>
            <a:r>
              <a:rPr lang="en-US" sz="5400" dirty="0" smtClean="0"/>
              <a:t> Server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8006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2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using </a:t>
            </a:r>
            <a:r>
              <a:rPr lang="en-US" sz="2200" dirty="0" err="1">
                <a:latin typeface="Consolas" panose="020B0609020204030204" pitchFamily="49" charset="0"/>
                <a:cs typeface="Consolas" panose="020B0609020204030204" pitchFamily="49" charset="0"/>
              </a:rPr>
              <a:t>System.Net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114300" indent="0"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using </a:t>
            </a:r>
            <a:r>
              <a:rPr lang="en-US" sz="2200" dirty="0" err="1">
                <a:latin typeface="Consolas" panose="020B0609020204030204" pitchFamily="49" charset="0"/>
                <a:cs typeface="Consolas" panose="020B0609020204030204" pitchFamily="49" charset="0"/>
              </a:rPr>
              <a:t>System.Net.Sockets</a:t>
            </a:r>
            <a:r>
              <a:rPr lang="en-US" sz="2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114300" indent="0">
              <a:buNone/>
            </a:pPr>
            <a:endParaRPr lang="en-US" sz="2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String 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server = textBox1.Text;</a:t>
            </a:r>
          </a:p>
          <a:p>
            <a:pPr marL="0" indent="0">
              <a:buNone/>
            </a:pPr>
            <a:r>
              <a:rPr lang="en-US" sz="2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String 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message = textBox2.Text</a:t>
            </a:r>
            <a:r>
              <a:rPr lang="en-US" sz="2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endParaRPr lang="en-US" sz="24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...</a:t>
            </a:r>
          </a:p>
          <a:p>
            <a:pPr marL="0" indent="0">
              <a:buNone/>
            </a:pPr>
            <a:endParaRPr lang="en-US" sz="2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Int32 port = 13000;</a:t>
            </a:r>
          </a:p>
          <a:p>
            <a:pPr marL="0" indent="0">
              <a:buNone/>
            </a:pPr>
            <a:r>
              <a:rPr lang="fr-FR" sz="2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TcpClient</a:t>
            </a:r>
            <a:r>
              <a:rPr lang="fr-FR" sz="2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fr-FR" sz="2400" dirty="0">
                <a:latin typeface="Consolas" panose="020B0609020204030204" pitchFamily="49" charset="0"/>
                <a:cs typeface="Consolas" panose="020B0609020204030204" pitchFamily="49" charset="0"/>
              </a:rPr>
              <a:t>client = new </a:t>
            </a:r>
            <a:r>
              <a:rPr lang="fr-FR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TcpClient</a:t>
            </a:r>
            <a:r>
              <a:rPr lang="fr-FR" sz="2400" dirty="0">
                <a:latin typeface="Consolas" panose="020B0609020204030204" pitchFamily="49" charset="0"/>
                <a:cs typeface="Consolas" panose="020B0609020204030204" pitchFamily="49" charset="0"/>
              </a:rPr>
              <a:t>(server, port);</a:t>
            </a:r>
            <a:endParaRPr lang="en-US" sz="2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22635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Client:</a:t>
            </a:r>
            <a:r>
              <a:rPr lang="th-TH" dirty="0" smtClean="0"/>
              <a:t> </a:t>
            </a:r>
            <a:r>
              <a:rPr lang="en-US" dirty="0" smtClean="0"/>
              <a:t>Step3</a:t>
            </a:r>
            <a:r>
              <a:rPr lang="th-TH" dirty="0" smtClean="0"/>
              <a:t> ส่ง</a:t>
            </a:r>
            <a:r>
              <a:rPr lang="en-US" dirty="0" smtClean="0"/>
              <a:t> Request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839200" cy="48006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th-TH" sz="6700" dirty="0" smtClean="0"/>
              <a:t>แปลงข้อมูลเป็น</a:t>
            </a:r>
            <a:r>
              <a:rPr lang="en-US" sz="6700" dirty="0" smtClean="0"/>
              <a:t> Byte</a:t>
            </a:r>
            <a:r>
              <a:rPr lang="th-TH" sz="6700" dirty="0" smtClean="0"/>
              <a:t> และทำการส่งไปทาง</a:t>
            </a:r>
            <a:r>
              <a:rPr lang="en-US" sz="6700" dirty="0" smtClean="0"/>
              <a:t> Socket</a:t>
            </a:r>
            <a:r>
              <a:rPr lang="th-TH" sz="6700" dirty="0" smtClean="0"/>
              <a:t> ที่สร้างขึ้น</a:t>
            </a:r>
            <a:endParaRPr lang="en-US" sz="6700" dirty="0" smtClean="0"/>
          </a:p>
          <a:p>
            <a:pPr marL="0" indent="0">
              <a:buNone/>
            </a:pPr>
            <a:endParaRPr lang="en-US" sz="4000" dirty="0">
              <a:solidFill>
                <a:srgbClr val="00B0F0"/>
              </a:solidFill>
              <a:latin typeface="Consolas" panose="020B0609020204030204" pitchFamily="49" charset="0"/>
              <a:cs typeface="+mn-cs"/>
            </a:endParaRPr>
          </a:p>
          <a:p>
            <a:pPr marL="0" indent="0">
              <a:buNone/>
            </a:pPr>
            <a:endParaRPr lang="en-US" sz="4200" dirty="0" smtClean="0">
              <a:latin typeface="Consolas" panose="020B0609020204030204" pitchFamily="49" charset="0"/>
              <a:cs typeface="+mn-cs"/>
            </a:endParaRPr>
          </a:p>
          <a:p>
            <a:pPr marL="0" indent="0">
              <a:buNone/>
            </a:pPr>
            <a:r>
              <a:rPr lang="en-US" sz="3400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sz="34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Translate the passed message into ASCII and store it as a Byte array.</a:t>
            </a:r>
          </a:p>
          <a:p>
            <a:pPr marL="0" indent="0">
              <a:buNone/>
            </a:pPr>
            <a:r>
              <a:rPr lang="en-US" sz="3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Byte</a:t>
            </a:r>
            <a:r>
              <a:rPr lang="en-US" sz="3800" dirty="0">
                <a:latin typeface="Consolas" panose="020B0609020204030204" pitchFamily="49" charset="0"/>
                <a:cs typeface="Consolas" panose="020B0609020204030204" pitchFamily="49" charset="0"/>
              </a:rPr>
              <a:t>[] data = </a:t>
            </a:r>
            <a:r>
              <a:rPr lang="en-US" sz="3800" dirty="0" err="1">
                <a:latin typeface="Consolas" panose="020B0609020204030204" pitchFamily="49" charset="0"/>
                <a:cs typeface="Consolas" panose="020B0609020204030204" pitchFamily="49" charset="0"/>
              </a:rPr>
              <a:t>System.Text.Encoding.ASCII.GetBytes</a:t>
            </a:r>
            <a:r>
              <a:rPr lang="en-US" sz="3800" dirty="0">
                <a:latin typeface="Consolas" panose="020B0609020204030204" pitchFamily="49" charset="0"/>
                <a:cs typeface="Consolas" panose="020B0609020204030204" pitchFamily="49" charset="0"/>
              </a:rPr>
              <a:t>(message</a:t>
            </a:r>
            <a:r>
              <a:rPr lang="en-US" sz="3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endParaRPr lang="en-US" sz="38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38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Get a client stream for reading and writing. </a:t>
            </a:r>
          </a:p>
          <a:p>
            <a:pPr marL="0" indent="0">
              <a:buNone/>
            </a:pPr>
            <a:r>
              <a:rPr lang="en-US" sz="38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NetworkStream</a:t>
            </a:r>
            <a:r>
              <a:rPr lang="en-US" sz="3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3800" dirty="0">
                <a:latin typeface="Consolas" panose="020B0609020204030204" pitchFamily="49" charset="0"/>
                <a:cs typeface="Consolas" panose="020B0609020204030204" pitchFamily="49" charset="0"/>
              </a:rPr>
              <a:t>stream = </a:t>
            </a:r>
            <a:r>
              <a:rPr lang="en-US" sz="3800" dirty="0" err="1">
                <a:latin typeface="Consolas" panose="020B0609020204030204" pitchFamily="49" charset="0"/>
                <a:cs typeface="Consolas" panose="020B0609020204030204" pitchFamily="49" charset="0"/>
              </a:rPr>
              <a:t>client.GetStream</a:t>
            </a:r>
            <a:r>
              <a:rPr lang="en-US" sz="3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endParaRPr lang="en-US" sz="3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3800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sz="38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Send the message to the connected </a:t>
            </a:r>
            <a:r>
              <a:rPr lang="en-US" sz="3800" dirty="0" err="1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TcpServer</a:t>
            </a:r>
            <a:r>
              <a:rPr lang="en-US" sz="38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 </a:t>
            </a:r>
          </a:p>
          <a:p>
            <a:pPr marL="0" indent="0">
              <a:buNone/>
            </a:pPr>
            <a:r>
              <a:rPr lang="en-US" sz="38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stream.Write</a:t>
            </a:r>
            <a:r>
              <a:rPr lang="en-US" sz="3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(data</a:t>
            </a:r>
            <a:r>
              <a:rPr lang="en-US" sz="3800" dirty="0">
                <a:latin typeface="Consolas" panose="020B0609020204030204" pitchFamily="49" charset="0"/>
                <a:cs typeface="Consolas" panose="020B0609020204030204" pitchFamily="49" charset="0"/>
              </a:rPr>
              <a:t>, 0, </a:t>
            </a:r>
            <a:r>
              <a:rPr lang="en-US" sz="3800" dirty="0" err="1">
                <a:latin typeface="Consolas" panose="020B0609020204030204" pitchFamily="49" charset="0"/>
                <a:cs typeface="Consolas" panose="020B0609020204030204" pitchFamily="49" charset="0"/>
              </a:rPr>
              <a:t>data.Length</a:t>
            </a:r>
            <a:r>
              <a:rPr lang="en-US" sz="38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17745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 smtClean="0"/>
              <a:t>Client</a:t>
            </a:r>
            <a:r>
              <a:rPr lang="en-US" sz="6000" dirty="0" smtClean="0"/>
              <a:t>: Step4</a:t>
            </a:r>
            <a:r>
              <a:rPr lang="th-TH" sz="6000" dirty="0" smtClean="0"/>
              <a:t> </a:t>
            </a:r>
            <a:r>
              <a:rPr lang="th-TH" sz="6000" dirty="0" smtClean="0"/>
              <a:t>รอรับและแสดงผล</a:t>
            </a:r>
            <a:endParaRPr lang="th-TH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70" y="1752600"/>
            <a:ext cx="9122229" cy="4267200"/>
          </a:xfrm>
        </p:spPr>
        <p:txBody>
          <a:bodyPr>
            <a:normAutofit fontScale="32500" lnSpcReduction="20000"/>
          </a:bodyPr>
          <a:lstStyle/>
          <a:p>
            <a:pPr marL="114300" indent="0">
              <a:buNone/>
            </a:pPr>
            <a:endParaRPr lang="th-TH" dirty="0" smtClean="0">
              <a:solidFill>
                <a:srgbClr val="00B0F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14300" indent="0">
              <a:buNone/>
            </a:pPr>
            <a:r>
              <a:rPr lang="en-US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Receive the </a:t>
            </a:r>
            <a:r>
              <a:rPr lang="en-US" dirty="0" err="1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TcpServer.response</a:t>
            </a:r>
            <a:r>
              <a:rPr lang="en-US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 </a:t>
            </a:r>
          </a:p>
          <a:p>
            <a:pPr marL="114300" indent="0">
              <a:buNone/>
            </a:pPr>
            <a:r>
              <a:rPr lang="en-US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Buffer to store the response bytes.</a:t>
            </a:r>
          </a:p>
          <a:p>
            <a:pPr marL="114300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data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 new Byte[256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];</a:t>
            </a:r>
            <a:endParaRPr lang="th-TH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1430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14300" indent="0">
              <a:buNone/>
            </a:pPr>
            <a:r>
              <a:rPr lang="en-US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String to store the response ASCII representation.</a:t>
            </a:r>
          </a:p>
          <a:p>
            <a:pPr marL="114300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String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responseData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String.Empty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endParaRPr lang="th-TH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1430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14300" indent="0">
              <a:buNone/>
            </a:pPr>
            <a:r>
              <a:rPr lang="en-US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Read the first batch of the </a:t>
            </a:r>
            <a:r>
              <a:rPr lang="en-US" dirty="0" err="1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TcpServer</a:t>
            </a:r>
            <a:r>
              <a:rPr lang="en-US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response bytes.</a:t>
            </a:r>
          </a:p>
          <a:p>
            <a:pPr marL="114300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Int32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bytes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stream.Read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(data, 0,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data.Length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  <a:endParaRPr lang="th-TH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14300" indent="0">
              <a:buNone/>
            </a:pP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responseData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System.Text.Encoding.ASCII.GetString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(data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0, bytes);</a:t>
            </a:r>
          </a:p>
          <a:p>
            <a:pPr marL="114300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textBox3.Text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responseData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339947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352800"/>
            <a:ext cx="6448425" cy="326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C:\Users\Jakarin\Google Drive\Advisee CS32\csharp\result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28600"/>
            <a:ext cx="2867025" cy="284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miley Face 6"/>
          <p:cNvSpPr/>
          <p:nvPr/>
        </p:nvSpPr>
        <p:spPr>
          <a:xfrm>
            <a:off x="1447800" y="914400"/>
            <a:ext cx="1752600" cy="1752600"/>
          </a:xfrm>
          <a:prstGeom prst="smileyFac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055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 smtClean="0"/>
              <a:t>Network </a:t>
            </a:r>
            <a:r>
              <a:rPr lang="en-US" sz="6000" dirty="0"/>
              <a:t>Protocol </a:t>
            </a:r>
            <a:r>
              <a:rPr lang="en-US" sz="6000" dirty="0" smtClean="0"/>
              <a:t>Stack (TCP/IP)</a:t>
            </a:r>
            <a:endParaRPr lang="th-TH" sz="60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1393296627"/>
              </p:ext>
            </p:extLst>
          </p:nvPr>
        </p:nvGraphicFramePr>
        <p:xfrm>
          <a:off x="457200" y="1536700"/>
          <a:ext cx="36576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TCP/IP</a:t>
                      </a:r>
                      <a:r>
                        <a:rPr lang="en-US" b="1" baseline="0" dirty="0" smtClean="0"/>
                        <a:t> Model</a:t>
                      </a:r>
                      <a:endParaRPr lang="th-TH" b="1" dirty="0"/>
                    </a:p>
                  </a:txBody>
                  <a:tcPr marL="107052" marR="107052" anchor="ctr"/>
                </a:tc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Application Layer</a:t>
                      </a:r>
                      <a:endParaRPr lang="th-TH" b="1" dirty="0"/>
                    </a:p>
                  </a:txBody>
                  <a:tcPr marL="107052" marR="107052" anchor="ctr"/>
                </a:tc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nl-NL" sz="1800" b="1" dirty="0" smtClean="0"/>
                        <a:t>Transport Layer (TCP/UDP)</a:t>
                      </a:r>
                      <a:endParaRPr lang="th-TH" b="1" dirty="0"/>
                    </a:p>
                  </a:txBody>
                  <a:tcPr marL="107052" marR="107052" anchor="ctr"/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1" dirty="0" smtClean="0"/>
                        <a:t>Network Layer (IP)</a:t>
                      </a:r>
                      <a:endParaRPr lang="th-TH" b="1" dirty="0"/>
                    </a:p>
                  </a:txBody>
                  <a:tcPr marL="107052" marR="107052" anchor="ctr"/>
                </a:tc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nl-NL" sz="1800" b="1" dirty="0" smtClean="0"/>
                        <a:t>Link Layer</a:t>
                      </a:r>
                      <a:endParaRPr lang="th-TH" b="1" dirty="0"/>
                    </a:p>
                  </a:txBody>
                  <a:tcPr marL="107052" marR="107052" anchor="ctr"/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1" dirty="0" smtClean="0"/>
                        <a:t>Physical Layer</a:t>
                      </a:r>
                    </a:p>
                    <a:p>
                      <a:pPr algn="ctr"/>
                      <a:endParaRPr lang="th-TH" b="1" dirty="0"/>
                    </a:p>
                  </a:txBody>
                  <a:tcPr marL="107052" marR="107052" anchor="ctr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764313" y="2222212"/>
            <a:ext cx="20345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b="1" dirty="0" smtClean="0"/>
              <a:t>โปรแกรมต่างๆ</a:t>
            </a:r>
            <a:endParaRPr lang="th-TH" sz="3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652525" y="3327112"/>
            <a:ext cx="34596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b="1" dirty="0" smtClean="0"/>
              <a:t>จัดการโดยระบบปฏิบัติการ</a:t>
            </a:r>
            <a:endParaRPr lang="th-TH" sz="3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618409" y="4546312"/>
            <a:ext cx="39453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b="1" dirty="0" smtClean="0"/>
              <a:t>การส่งข้อมูลจริงไปยังฮาร์ดแวร์</a:t>
            </a:r>
            <a:endParaRPr lang="th-TH" sz="3200" b="1" dirty="0"/>
          </a:p>
        </p:txBody>
      </p:sp>
      <p:sp>
        <p:nvSpPr>
          <p:cNvPr id="17" name="Right Brace 16"/>
          <p:cNvSpPr/>
          <p:nvPr/>
        </p:nvSpPr>
        <p:spPr>
          <a:xfrm>
            <a:off x="4190999" y="2819400"/>
            <a:ext cx="405639" cy="1600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19" name="Straight Connector 18"/>
          <p:cNvCxnSpPr/>
          <p:nvPr/>
        </p:nvCxnSpPr>
        <p:spPr>
          <a:xfrm>
            <a:off x="4190999" y="2514600"/>
            <a:ext cx="2286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ight Brace 21"/>
          <p:cNvSpPr/>
          <p:nvPr/>
        </p:nvSpPr>
        <p:spPr>
          <a:xfrm>
            <a:off x="4190999" y="4495800"/>
            <a:ext cx="405640" cy="685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01090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Download Source Code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229600" cy="4800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Server</a:t>
            </a:r>
          </a:p>
          <a:p>
            <a:pPr lvl="1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www.cs.science.cmu.ac.th/person/jakarin/doku.php?id=trainningcsharpsocketserver</a:t>
            </a:r>
            <a:endParaRPr lang="en-US" dirty="0" smtClean="0"/>
          </a:p>
          <a:p>
            <a:r>
              <a:rPr lang="en-US" dirty="0" smtClean="0"/>
              <a:t>Client</a:t>
            </a:r>
          </a:p>
          <a:p>
            <a:pPr lvl="1"/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www.cs.science.cmu.ac.th/person/jakarin/doku.php?id=trainningcsharpsocketclient</a:t>
            </a:r>
            <a:endParaRPr lang="en-US" dirty="0" smtClean="0"/>
          </a:p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0592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4588" cy="4800600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 smtClean="0"/>
              <a:t>TPCListener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http://msdn.microsoft.com/en-us/library/system.net.sockets.tcplistener(v=vs.110).aspx</a:t>
            </a:r>
          </a:p>
          <a:p>
            <a:r>
              <a:rPr lang="en-US" dirty="0" smtClean="0"/>
              <a:t>Network Programming: </a:t>
            </a:r>
          </a:p>
          <a:p>
            <a:pPr lvl="1"/>
            <a:r>
              <a:rPr lang="en-US" dirty="0" smtClean="0"/>
              <a:t>http</a:t>
            </a:r>
            <a:r>
              <a:rPr lang="en-US" dirty="0"/>
              <a:t>://pages.cs.wisc.edu/~</a:t>
            </a:r>
            <a:r>
              <a:rPr lang="en-US" dirty="0" smtClean="0"/>
              <a:t>akella/CS640/F06/lectures.html </a:t>
            </a:r>
            <a:endParaRPr lang="en-US" dirty="0"/>
          </a:p>
          <a:p>
            <a:r>
              <a:rPr lang="en-US" dirty="0"/>
              <a:t>Application Layer and Socket </a:t>
            </a:r>
            <a:r>
              <a:rPr lang="en-US" dirty="0" smtClean="0"/>
              <a:t>Programming:</a:t>
            </a:r>
          </a:p>
          <a:p>
            <a:pPr lvl="1"/>
            <a:r>
              <a:rPr lang="en-US" dirty="0" smtClean="0"/>
              <a:t> http</a:t>
            </a:r>
            <a:r>
              <a:rPr lang="en-US" dirty="0"/>
              <a:t>://www.cs.cmu.edu/~prs/15-441-F13/</a:t>
            </a:r>
          </a:p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1937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76225" y="3672921"/>
            <a:ext cx="8191500" cy="58026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3017A-77E1-45F8-BAC6-19223090469D}" type="slidenum"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46100" y="279400"/>
            <a:ext cx="7772400" cy="1143000"/>
          </a:xfrm>
        </p:spPr>
        <p:txBody>
          <a:bodyPr/>
          <a:lstStyle/>
          <a:p>
            <a:r>
              <a:rPr lang="en-US" dirty="0"/>
              <a:t>Protocol </a:t>
            </a:r>
            <a:r>
              <a:rPr lang="en-US" dirty="0" smtClean="0"/>
              <a:t>Layering </a:t>
            </a:r>
            <a:r>
              <a:rPr lang="en-US" dirty="0"/>
              <a:t>and </a:t>
            </a:r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5325" y="1530350"/>
            <a:ext cx="7772400" cy="1514475"/>
          </a:xfrm>
        </p:spPr>
        <p:txBody>
          <a:bodyPr>
            <a:normAutofit fontScale="92500" lnSpcReduction="10000"/>
          </a:bodyPr>
          <a:lstStyle/>
          <a:p>
            <a:pPr marL="85725" indent="28575">
              <a:lnSpc>
                <a:spcPct val="90000"/>
              </a:lnSpc>
              <a:buFontTx/>
              <a:buNone/>
            </a:pPr>
            <a:r>
              <a:rPr lang="th-TH" sz="3600" dirty="0" smtClean="0"/>
              <a:t>ในแต่ละชั้นของโปรโตคอล จะมีการเพิ่ม</a:t>
            </a:r>
            <a:r>
              <a:rPr lang="th-TH" sz="3600" dirty="0"/>
              <a:t> </a:t>
            </a:r>
            <a:r>
              <a:rPr lang="en-US" sz="3600" dirty="0" smtClean="0"/>
              <a:t>Header</a:t>
            </a:r>
            <a:r>
              <a:rPr lang="th-TH" sz="3600" dirty="0" smtClean="0"/>
              <a:t> เพื่อระบุรายละเอียดของข้อมูล (จัดการโดย</a:t>
            </a:r>
            <a:r>
              <a:rPr lang="en-US" sz="3600" dirty="0" smtClean="0"/>
              <a:t> OS)</a:t>
            </a:r>
          </a:p>
          <a:p>
            <a:pPr marL="85725" indent="28575">
              <a:lnSpc>
                <a:spcPct val="90000"/>
              </a:lnSpc>
              <a:buFontTx/>
              <a:buNone/>
            </a:pPr>
            <a:r>
              <a:rPr lang="th-TH" sz="3600" dirty="0" smtClean="0">
                <a:solidFill>
                  <a:srgbClr val="FF0000"/>
                </a:solidFill>
              </a:rPr>
              <a:t>สิ่งที่สนใจในคลาสนี้คือ </a:t>
            </a:r>
            <a:r>
              <a:rPr lang="en-US" sz="3600" dirty="0" smtClean="0">
                <a:solidFill>
                  <a:srgbClr val="FF0000"/>
                </a:solidFill>
              </a:rPr>
              <a:t>Application Layer</a:t>
            </a:r>
            <a:endParaRPr lang="en-US" sz="36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dirty="0"/>
          </a:p>
        </p:txBody>
      </p:sp>
      <p:grpSp>
        <p:nvGrpSpPr>
          <p:cNvPr id="102404" name="Group 4"/>
          <p:cNvGrpSpPr>
            <a:grpSpLocks/>
          </p:cNvGrpSpPr>
          <p:nvPr/>
        </p:nvGrpSpPr>
        <p:grpSpPr bwMode="auto">
          <a:xfrm>
            <a:off x="1651623" y="3779840"/>
            <a:ext cx="1830780" cy="2009775"/>
            <a:chOff x="1842" y="2837"/>
            <a:chExt cx="1092" cy="1266"/>
          </a:xfrm>
        </p:grpSpPr>
        <p:grpSp>
          <p:nvGrpSpPr>
            <p:cNvPr id="102405" name="Group 5"/>
            <p:cNvGrpSpPr>
              <a:grpSpLocks/>
            </p:cNvGrpSpPr>
            <p:nvPr/>
          </p:nvGrpSpPr>
          <p:grpSpPr bwMode="auto">
            <a:xfrm>
              <a:off x="1842" y="2837"/>
              <a:ext cx="1092" cy="1266"/>
              <a:chOff x="1842" y="2837"/>
              <a:chExt cx="834" cy="942"/>
            </a:xfrm>
          </p:grpSpPr>
          <p:sp>
            <p:nvSpPr>
              <p:cNvPr id="102406" name="Rectangle 6"/>
              <p:cNvSpPr>
                <a:spLocks noChangeArrowheads="1"/>
              </p:cNvSpPr>
              <p:nvPr/>
            </p:nvSpPr>
            <p:spPr bwMode="auto">
              <a:xfrm>
                <a:off x="1878" y="2837"/>
                <a:ext cx="798" cy="90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>
                  <a:latin typeface="Arial" panose="020B0604020202020204" pitchFamily="34" charset="0"/>
                </a:endParaRPr>
              </a:p>
            </p:txBody>
          </p:sp>
          <p:sp>
            <p:nvSpPr>
              <p:cNvPr id="102407" name="Rectangle 7"/>
              <p:cNvSpPr>
                <a:spLocks noChangeArrowheads="1"/>
              </p:cNvSpPr>
              <p:nvPr/>
            </p:nvSpPr>
            <p:spPr bwMode="auto">
              <a:xfrm>
                <a:off x="1848" y="2876"/>
                <a:ext cx="798" cy="903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02408" name="Line 8"/>
              <p:cNvSpPr>
                <a:spLocks noChangeShapeType="1"/>
              </p:cNvSpPr>
              <p:nvPr/>
            </p:nvSpPr>
            <p:spPr bwMode="auto">
              <a:xfrm flipV="1">
                <a:off x="1845" y="3077"/>
                <a:ext cx="789" cy="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>
                  <a:latin typeface="Arial" panose="020B0604020202020204" pitchFamily="34" charset="0"/>
                </a:endParaRPr>
              </a:p>
            </p:txBody>
          </p:sp>
          <p:sp>
            <p:nvSpPr>
              <p:cNvPr id="102409" name="Line 9"/>
              <p:cNvSpPr>
                <a:spLocks noChangeShapeType="1"/>
              </p:cNvSpPr>
              <p:nvPr/>
            </p:nvSpPr>
            <p:spPr bwMode="auto">
              <a:xfrm flipV="1">
                <a:off x="1857" y="3257"/>
                <a:ext cx="789" cy="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>
                  <a:latin typeface="Arial" panose="020B0604020202020204" pitchFamily="34" charset="0"/>
                </a:endParaRPr>
              </a:p>
            </p:txBody>
          </p:sp>
          <p:sp>
            <p:nvSpPr>
              <p:cNvPr id="102410" name="Line 10"/>
              <p:cNvSpPr>
                <a:spLocks noChangeShapeType="1"/>
              </p:cNvSpPr>
              <p:nvPr/>
            </p:nvSpPr>
            <p:spPr bwMode="auto">
              <a:xfrm flipV="1">
                <a:off x="1857" y="3419"/>
                <a:ext cx="789" cy="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>
                  <a:latin typeface="Arial" panose="020B0604020202020204" pitchFamily="34" charset="0"/>
                </a:endParaRPr>
              </a:p>
            </p:txBody>
          </p:sp>
          <p:sp>
            <p:nvSpPr>
              <p:cNvPr id="102411" name="Line 11"/>
              <p:cNvSpPr>
                <a:spLocks noChangeShapeType="1"/>
              </p:cNvSpPr>
              <p:nvPr/>
            </p:nvSpPr>
            <p:spPr bwMode="auto">
              <a:xfrm flipV="1">
                <a:off x="1842" y="3596"/>
                <a:ext cx="789" cy="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02412" name="Text Box 12"/>
            <p:cNvSpPr txBox="1">
              <a:spLocks noChangeArrowheads="1"/>
            </p:cNvSpPr>
            <p:nvPr/>
          </p:nvSpPr>
          <p:spPr bwMode="auto">
            <a:xfrm>
              <a:off x="1978" y="2900"/>
              <a:ext cx="783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Application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2413" name="Group 13"/>
          <p:cNvGrpSpPr>
            <a:grpSpLocks/>
          </p:cNvGrpSpPr>
          <p:nvPr/>
        </p:nvGrpSpPr>
        <p:grpSpPr bwMode="auto">
          <a:xfrm>
            <a:off x="4025901" y="3760790"/>
            <a:ext cx="1733550" cy="2009775"/>
            <a:chOff x="1842" y="2837"/>
            <a:chExt cx="1092" cy="1266"/>
          </a:xfrm>
        </p:grpSpPr>
        <p:grpSp>
          <p:nvGrpSpPr>
            <p:cNvPr id="102414" name="Group 14"/>
            <p:cNvGrpSpPr>
              <a:grpSpLocks/>
            </p:cNvGrpSpPr>
            <p:nvPr/>
          </p:nvGrpSpPr>
          <p:grpSpPr bwMode="auto">
            <a:xfrm>
              <a:off x="1842" y="2837"/>
              <a:ext cx="1092" cy="1266"/>
              <a:chOff x="1842" y="2837"/>
              <a:chExt cx="834" cy="942"/>
            </a:xfrm>
          </p:grpSpPr>
          <p:sp>
            <p:nvSpPr>
              <p:cNvPr id="102415" name="Rectangle 15"/>
              <p:cNvSpPr>
                <a:spLocks noChangeArrowheads="1"/>
              </p:cNvSpPr>
              <p:nvPr/>
            </p:nvSpPr>
            <p:spPr bwMode="auto">
              <a:xfrm>
                <a:off x="1878" y="2837"/>
                <a:ext cx="798" cy="90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>
                  <a:latin typeface="Arial" panose="020B0604020202020204" pitchFamily="34" charset="0"/>
                </a:endParaRPr>
              </a:p>
            </p:txBody>
          </p:sp>
          <p:sp>
            <p:nvSpPr>
              <p:cNvPr id="102416" name="Rectangle 16"/>
              <p:cNvSpPr>
                <a:spLocks noChangeArrowheads="1"/>
              </p:cNvSpPr>
              <p:nvPr/>
            </p:nvSpPr>
            <p:spPr bwMode="auto">
              <a:xfrm>
                <a:off x="1848" y="2876"/>
                <a:ext cx="798" cy="903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>
                  <a:latin typeface="Arial" panose="020B0604020202020204" pitchFamily="34" charset="0"/>
                </a:endParaRPr>
              </a:p>
            </p:txBody>
          </p:sp>
          <p:sp>
            <p:nvSpPr>
              <p:cNvPr id="102417" name="Line 17"/>
              <p:cNvSpPr>
                <a:spLocks noChangeShapeType="1"/>
              </p:cNvSpPr>
              <p:nvPr/>
            </p:nvSpPr>
            <p:spPr bwMode="auto">
              <a:xfrm flipV="1">
                <a:off x="1845" y="3077"/>
                <a:ext cx="789" cy="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>
                  <a:latin typeface="Arial" panose="020B0604020202020204" pitchFamily="34" charset="0"/>
                </a:endParaRPr>
              </a:p>
            </p:txBody>
          </p:sp>
          <p:sp>
            <p:nvSpPr>
              <p:cNvPr id="102418" name="Line 18"/>
              <p:cNvSpPr>
                <a:spLocks noChangeShapeType="1"/>
              </p:cNvSpPr>
              <p:nvPr/>
            </p:nvSpPr>
            <p:spPr bwMode="auto">
              <a:xfrm flipV="1">
                <a:off x="1857" y="3257"/>
                <a:ext cx="789" cy="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>
                  <a:latin typeface="Arial" panose="020B0604020202020204" pitchFamily="34" charset="0"/>
                </a:endParaRPr>
              </a:p>
            </p:txBody>
          </p:sp>
          <p:sp>
            <p:nvSpPr>
              <p:cNvPr id="102419" name="Line 19"/>
              <p:cNvSpPr>
                <a:spLocks noChangeShapeType="1"/>
              </p:cNvSpPr>
              <p:nvPr/>
            </p:nvSpPr>
            <p:spPr bwMode="auto">
              <a:xfrm flipV="1">
                <a:off x="1857" y="3419"/>
                <a:ext cx="789" cy="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>
                  <a:latin typeface="Arial" panose="020B0604020202020204" pitchFamily="34" charset="0"/>
                </a:endParaRPr>
              </a:p>
            </p:txBody>
          </p:sp>
          <p:sp>
            <p:nvSpPr>
              <p:cNvPr id="102420" name="Line 20"/>
              <p:cNvSpPr>
                <a:spLocks noChangeShapeType="1"/>
              </p:cNvSpPr>
              <p:nvPr/>
            </p:nvSpPr>
            <p:spPr bwMode="auto">
              <a:xfrm flipV="1">
                <a:off x="1842" y="3596"/>
                <a:ext cx="789" cy="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02421" name="Text Box 21"/>
            <p:cNvSpPr txBox="1">
              <a:spLocks noChangeArrowheads="1"/>
            </p:cNvSpPr>
            <p:nvPr/>
          </p:nvSpPr>
          <p:spPr bwMode="auto">
            <a:xfrm>
              <a:off x="1957" y="2900"/>
              <a:ext cx="82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Application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2422" name="Text Box 22"/>
          <p:cNvSpPr txBox="1">
            <a:spLocks noChangeArrowheads="1"/>
          </p:cNvSpPr>
          <p:nvPr/>
        </p:nvSpPr>
        <p:spPr bwMode="auto">
          <a:xfrm>
            <a:off x="1971675" y="3263901"/>
            <a:ext cx="91563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endParaRPr lang="en-US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23" name="Text Box 23"/>
          <p:cNvSpPr txBox="1">
            <a:spLocks noChangeArrowheads="1"/>
          </p:cNvSpPr>
          <p:nvPr/>
        </p:nvSpPr>
        <p:spPr bwMode="auto">
          <a:xfrm>
            <a:off x="4176493" y="3288099"/>
            <a:ext cx="133882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Destination</a:t>
            </a:r>
            <a:endParaRPr lang="en-US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24" name="Freeform 24"/>
          <p:cNvSpPr>
            <a:spLocks/>
          </p:cNvSpPr>
          <p:nvPr/>
        </p:nvSpPr>
        <p:spPr bwMode="auto">
          <a:xfrm>
            <a:off x="835025" y="3343276"/>
            <a:ext cx="5848350" cy="2828925"/>
          </a:xfrm>
          <a:custGeom>
            <a:avLst/>
            <a:gdLst>
              <a:gd name="T0" fmla="*/ 0 w 4572"/>
              <a:gd name="T1" fmla="*/ 264 h 1752"/>
              <a:gd name="T2" fmla="*/ 0 w 4572"/>
              <a:gd name="T3" fmla="*/ 1752 h 1752"/>
              <a:gd name="T4" fmla="*/ 4572 w 4572"/>
              <a:gd name="T5" fmla="*/ 1746 h 1752"/>
              <a:gd name="T6" fmla="*/ 4572 w 4572"/>
              <a:gd name="T7" fmla="*/ 0 h 1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572" h="1752">
                <a:moveTo>
                  <a:pt x="0" y="264"/>
                </a:moveTo>
                <a:lnTo>
                  <a:pt x="0" y="1752"/>
                </a:lnTo>
                <a:lnTo>
                  <a:pt x="4572" y="1746"/>
                </a:lnTo>
                <a:lnTo>
                  <a:pt x="4572" y="0"/>
                </a:ln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 dirty="0">
              <a:latin typeface="Arial" panose="020B0604020202020204" pitchFamily="34" charset="0"/>
            </a:endParaRPr>
          </a:p>
        </p:txBody>
      </p:sp>
      <p:grpSp>
        <p:nvGrpSpPr>
          <p:cNvPr id="102425" name="Group 25"/>
          <p:cNvGrpSpPr>
            <a:grpSpLocks/>
          </p:cNvGrpSpPr>
          <p:nvPr/>
        </p:nvGrpSpPr>
        <p:grpSpPr bwMode="auto">
          <a:xfrm>
            <a:off x="-76200" y="3914779"/>
            <a:ext cx="1668463" cy="1554164"/>
            <a:chOff x="230" y="2352"/>
            <a:chExt cx="1051" cy="979"/>
          </a:xfrm>
        </p:grpSpPr>
        <p:sp>
          <p:nvSpPr>
            <p:cNvPr id="102426" name="Rectangle 26"/>
            <p:cNvSpPr>
              <a:spLocks noChangeArrowheads="1"/>
            </p:cNvSpPr>
            <p:nvPr/>
          </p:nvSpPr>
          <p:spPr bwMode="auto">
            <a:xfrm>
              <a:off x="892" y="2352"/>
              <a:ext cx="378" cy="19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00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427" name="Rectangle 27"/>
            <p:cNvSpPr>
              <a:spLocks noChangeArrowheads="1"/>
            </p:cNvSpPr>
            <p:nvPr/>
          </p:nvSpPr>
          <p:spPr bwMode="auto">
            <a:xfrm>
              <a:off x="892" y="2610"/>
              <a:ext cx="378" cy="19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00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428" name="Rectangle 28"/>
            <p:cNvSpPr>
              <a:spLocks noChangeArrowheads="1"/>
            </p:cNvSpPr>
            <p:nvPr/>
          </p:nvSpPr>
          <p:spPr bwMode="auto">
            <a:xfrm>
              <a:off x="903" y="2852"/>
              <a:ext cx="378" cy="19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00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429" name="Rectangle 29"/>
            <p:cNvSpPr>
              <a:spLocks noChangeArrowheads="1"/>
            </p:cNvSpPr>
            <p:nvPr/>
          </p:nvSpPr>
          <p:spPr bwMode="auto">
            <a:xfrm>
              <a:off x="903" y="3092"/>
              <a:ext cx="378" cy="19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00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02430" name="Group 30"/>
            <p:cNvGrpSpPr>
              <a:grpSpLocks/>
            </p:cNvGrpSpPr>
            <p:nvPr/>
          </p:nvGrpSpPr>
          <p:grpSpPr bwMode="auto">
            <a:xfrm>
              <a:off x="633" y="2592"/>
              <a:ext cx="307" cy="257"/>
              <a:chOff x="215" y="2368"/>
              <a:chExt cx="307" cy="257"/>
            </a:xfrm>
          </p:grpSpPr>
          <p:sp>
            <p:nvSpPr>
              <p:cNvPr id="102431" name="Rectangle 31"/>
              <p:cNvSpPr>
                <a:spLocks noChangeArrowheads="1"/>
              </p:cNvSpPr>
              <p:nvPr/>
            </p:nvSpPr>
            <p:spPr bwMode="auto">
              <a:xfrm>
                <a:off x="263" y="2386"/>
                <a:ext cx="208" cy="19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hangingPunct="0"/>
                <a:endParaRPr lang="th-TH">
                  <a:latin typeface="Arial" panose="020B0604020202020204" pitchFamily="34" charset="0"/>
                </a:endParaRPr>
              </a:p>
            </p:txBody>
          </p:sp>
          <p:sp>
            <p:nvSpPr>
              <p:cNvPr id="102432" name="Rectangle 32"/>
              <p:cNvSpPr>
                <a:spLocks noChangeArrowheads="1"/>
              </p:cNvSpPr>
              <p:nvPr/>
            </p:nvSpPr>
            <p:spPr bwMode="auto">
              <a:xfrm>
                <a:off x="215" y="2368"/>
                <a:ext cx="197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sz="2000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</a:p>
            </p:txBody>
          </p:sp>
          <p:sp>
            <p:nvSpPr>
              <p:cNvPr id="102433" name="Text Box 33"/>
              <p:cNvSpPr txBox="1">
                <a:spLocks noChangeArrowheads="1"/>
              </p:cNvSpPr>
              <p:nvPr/>
            </p:nvSpPr>
            <p:spPr bwMode="auto">
              <a:xfrm>
                <a:off x="335" y="2412"/>
                <a:ext cx="187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sz="1600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2434" name="Group 34"/>
            <p:cNvGrpSpPr>
              <a:grpSpLocks/>
            </p:cNvGrpSpPr>
            <p:nvPr/>
          </p:nvGrpSpPr>
          <p:grpSpPr bwMode="auto">
            <a:xfrm>
              <a:off x="646" y="2834"/>
              <a:ext cx="307" cy="257"/>
              <a:chOff x="215" y="2368"/>
              <a:chExt cx="307" cy="257"/>
            </a:xfrm>
          </p:grpSpPr>
          <p:sp>
            <p:nvSpPr>
              <p:cNvPr id="102435" name="Rectangle 35"/>
              <p:cNvSpPr>
                <a:spLocks noChangeArrowheads="1"/>
              </p:cNvSpPr>
              <p:nvPr/>
            </p:nvSpPr>
            <p:spPr bwMode="auto">
              <a:xfrm>
                <a:off x="263" y="2386"/>
                <a:ext cx="208" cy="19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hangingPunct="0"/>
                <a:endParaRPr lang="th-TH">
                  <a:latin typeface="Arial" panose="020B0604020202020204" pitchFamily="34" charset="0"/>
                </a:endParaRPr>
              </a:p>
            </p:txBody>
          </p:sp>
          <p:sp>
            <p:nvSpPr>
              <p:cNvPr id="102436" name="Rectangle 36"/>
              <p:cNvSpPr>
                <a:spLocks noChangeArrowheads="1"/>
              </p:cNvSpPr>
              <p:nvPr/>
            </p:nvSpPr>
            <p:spPr bwMode="auto">
              <a:xfrm>
                <a:off x="215" y="2368"/>
                <a:ext cx="197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sz="2000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</a:p>
            </p:txBody>
          </p:sp>
          <p:sp>
            <p:nvSpPr>
              <p:cNvPr id="102437" name="Text Box 37"/>
              <p:cNvSpPr txBox="1">
                <a:spLocks noChangeArrowheads="1"/>
              </p:cNvSpPr>
              <p:nvPr/>
            </p:nvSpPr>
            <p:spPr bwMode="auto">
              <a:xfrm>
                <a:off x="335" y="2412"/>
                <a:ext cx="187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sz="1600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2438" name="Group 38"/>
            <p:cNvGrpSpPr>
              <a:grpSpLocks/>
            </p:cNvGrpSpPr>
            <p:nvPr/>
          </p:nvGrpSpPr>
          <p:grpSpPr bwMode="auto">
            <a:xfrm>
              <a:off x="440" y="2834"/>
              <a:ext cx="307" cy="257"/>
              <a:chOff x="215" y="2368"/>
              <a:chExt cx="307" cy="257"/>
            </a:xfrm>
          </p:grpSpPr>
          <p:sp>
            <p:nvSpPr>
              <p:cNvPr id="102439" name="Rectangle 39"/>
              <p:cNvSpPr>
                <a:spLocks noChangeArrowheads="1"/>
              </p:cNvSpPr>
              <p:nvPr/>
            </p:nvSpPr>
            <p:spPr bwMode="auto">
              <a:xfrm>
                <a:off x="263" y="2386"/>
                <a:ext cx="208" cy="19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hangingPunct="0"/>
                <a:endParaRPr lang="th-TH">
                  <a:latin typeface="Arial" panose="020B0604020202020204" pitchFamily="34" charset="0"/>
                </a:endParaRPr>
              </a:p>
            </p:txBody>
          </p:sp>
          <p:sp>
            <p:nvSpPr>
              <p:cNvPr id="102440" name="Rectangle 40"/>
              <p:cNvSpPr>
                <a:spLocks noChangeArrowheads="1"/>
              </p:cNvSpPr>
              <p:nvPr/>
            </p:nvSpPr>
            <p:spPr bwMode="auto">
              <a:xfrm>
                <a:off x="215" y="2368"/>
                <a:ext cx="197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sz="2000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</a:p>
            </p:txBody>
          </p:sp>
          <p:sp>
            <p:nvSpPr>
              <p:cNvPr id="102441" name="Text Box 41"/>
              <p:cNvSpPr txBox="1">
                <a:spLocks noChangeArrowheads="1"/>
              </p:cNvSpPr>
              <p:nvPr/>
            </p:nvSpPr>
            <p:spPr bwMode="auto">
              <a:xfrm>
                <a:off x="335" y="2412"/>
                <a:ext cx="187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sz="160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2442" name="Group 42"/>
            <p:cNvGrpSpPr>
              <a:grpSpLocks/>
            </p:cNvGrpSpPr>
            <p:nvPr/>
          </p:nvGrpSpPr>
          <p:grpSpPr bwMode="auto">
            <a:xfrm>
              <a:off x="440" y="3073"/>
              <a:ext cx="513" cy="257"/>
              <a:chOff x="440" y="2834"/>
              <a:chExt cx="513" cy="257"/>
            </a:xfrm>
          </p:grpSpPr>
          <p:grpSp>
            <p:nvGrpSpPr>
              <p:cNvPr id="102443" name="Group 43"/>
              <p:cNvGrpSpPr>
                <a:grpSpLocks/>
              </p:cNvGrpSpPr>
              <p:nvPr/>
            </p:nvGrpSpPr>
            <p:grpSpPr bwMode="auto">
              <a:xfrm>
                <a:off x="646" y="2834"/>
                <a:ext cx="307" cy="257"/>
                <a:chOff x="215" y="2368"/>
                <a:chExt cx="307" cy="257"/>
              </a:xfrm>
            </p:grpSpPr>
            <p:sp>
              <p:nvSpPr>
                <p:cNvPr id="102444" name="Rectangle 44"/>
                <p:cNvSpPr>
                  <a:spLocks noChangeArrowheads="1"/>
                </p:cNvSpPr>
                <p:nvPr/>
              </p:nvSpPr>
              <p:spPr bwMode="auto">
                <a:xfrm>
                  <a:off x="263" y="2386"/>
                  <a:ext cx="208" cy="19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hangingPunct="0"/>
                  <a:endParaRPr lang="th-TH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2445" name="Rectangle 45"/>
                <p:cNvSpPr>
                  <a:spLocks noChangeArrowheads="1"/>
                </p:cNvSpPr>
                <p:nvPr/>
              </p:nvSpPr>
              <p:spPr bwMode="auto">
                <a:xfrm>
                  <a:off x="215" y="2368"/>
                  <a:ext cx="197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eaLnBrk="0" hangingPunct="0"/>
                  <a:r>
                    <a:rPr lang="en-US" sz="2000">
                      <a:latin typeface="Arial" panose="020B0604020202020204" pitchFamily="34" charset="0"/>
                      <a:cs typeface="Arial" panose="020B0604020202020204" pitchFamily="34" charset="0"/>
                    </a:rPr>
                    <a:t>H</a:t>
                  </a:r>
                </a:p>
              </p:txBody>
            </p:sp>
            <p:sp>
              <p:nvSpPr>
                <p:cNvPr id="102446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35" y="2412"/>
                  <a:ext cx="187" cy="21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eaLnBrk="0" hangingPunct="0"/>
                  <a:r>
                    <a:rPr lang="en-US" sz="1600">
                      <a:latin typeface="Arial" panose="020B0604020202020204" pitchFamily="34" charset="0"/>
                      <a:cs typeface="Arial" panose="020B0604020202020204" pitchFamily="34" charset="0"/>
                    </a:rPr>
                    <a:t>t</a:t>
                  </a:r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02447" name="Group 47"/>
              <p:cNvGrpSpPr>
                <a:grpSpLocks/>
              </p:cNvGrpSpPr>
              <p:nvPr/>
            </p:nvGrpSpPr>
            <p:grpSpPr bwMode="auto">
              <a:xfrm>
                <a:off x="440" y="2834"/>
                <a:ext cx="307" cy="257"/>
                <a:chOff x="215" y="2368"/>
                <a:chExt cx="307" cy="257"/>
              </a:xfrm>
            </p:grpSpPr>
            <p:sp>
              <p:nvSpPr>
                <p:cNvPr id="102448" name="Rectangle 48"/>
                <p:cNvSpPr>
                  <a:spLocks noChangeArrowheads="1"/>
                </p:cNvSpPr>
                <p:nvPr/>
              </p:nvSpPr>
              <p:spPr bwMode="auto">
                <a:xfrm>
                  <a:off x="263" y="2386"/>
                  <a:ext cx="208" cy="19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hangingPunct="0"/>
                  <a:endParaRPr lang="th-TH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2449" name="Rectangle 49"/>
                <p:cNvSpPr>
                  <a:spLocks noChangeArrowheads="1"/>
                </p:cNvSpPr>
                <p:nvPr/>
              </p:nvSpPr>
              <p:spPr bwMode="auto">
                <a:xfrm>
                  <a:off x="215" y="2368"/>
                  <a:ext cx="197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eaLnBrk="0" hangingPunct="0"/>
                  <a:r>
                    <a:rPr lang="en-US" sz="2000">
                      <a:latin typeface="Arial" panose="020B0604020202020204" pitchFamily="34" charset="0"/>
                      <a:cs typeface="Arial" panose="020B0604020202020204" pitchFamily="34" charset="0"/>
                    </a:rPr>
                    <a:t>H</a:t>
                  </a:r>
                </a:p>
              </p:txBody>
            </p:sp>
            <p:sp>
              <p:nvSpPr>
                <p:cNvPr id="102450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335" y="2412"/>
                  <a:ext cx="187" cy="21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eaLnBrk="0" hangingPunct="0"/>
                  <a:r>
                    <a:rPr lang="en-US" sz="1600">
                      <a:latin typeface="Arial" panose="020B0604020202020204" pitchFamily="34" charset="0"/>
                      <a:cs typeface="Arial" panose="020B0604020202020204" pitchFamily="34" charset="0"/>
                    </a:rPr>
                    <a:t>n</a:t>
                  </a:r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02451" name="Group 51"/>
            <p:cNvGrpSpPr>
              <a:grpSpLocks/>
            </p:cNvGrpSpPr>
            <p:nvPr/>
          </p:nvGrpSpPr>
          <p:grpSpPr bwMode="auto">
            <a:xfrm>
              <a:off x="230" y="3074"/>
              <a:ext cx="307" cy="257"/>
              <a:chOff x="215" y="2368"/>
              <a:chExt cx="307" cy="257"/>
            </a:xfrm>
          </p:grpSpPr>
          <p:sp>
            <p:nvSpPr>
              <p:cNvPr id="102452" name="Rectangle 52"/>
              <p:cNvSpPr>
                <a:spLocks noChangeArrowheads="1"/>
              </p:cNvSpPr>
              <p:nvPr/>
            </p:nvSpPr>
            <p:spPr bwMode="auto">
              <a:xfrm>
                <a:off x="263" y="2386"/>
                <a:ext cx="208" cy="19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hangingPunct="0"/>
                <a:endParaRPr lang="th-TH">
                  <a:latin typeface="Arial" panose="020B0604020202020204" pitchFamily="34" charset="0"/>
                </a:endParaRPr>
              </a:p>
            </p:txBody>
          </p:sp>
          <p:sp>
            <p:nvSpPr>
              <p:cNvPr id="102453" name="Rectangle 53"/>
              <p:cNvSpPr>
                <a:spLocks noChangeArrowheads="1"/>
              </p:cNvSpPr>
              <p:nvPr/>
            </p:nvSpPr>
            <p:spPr bwMode="auto">
              <a:xfrm>
                <a:off x="215" y="2368"/>
                <a:ext cx="197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sz="2000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</a:p>
            </p:txBody>
          </p:sp>
          <p:sp>
            <p:nvSpPr>
              <p:cNvPr id="102454" name="Text Box 54"/>
              <p:cNvSpPr txBox="1">
                <a:spLocks noChangeArrowheads="1"/>
              </p:cNvSpPr>
              <p:nvPr/>
            </p:nvSpPr>
            <p:spPr bwMode="auto">
              <a:xfrm>
                <a:off x="335" y="2412"/>
                <a:ext cx="187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sz="1600">
                    <a:latin typeface="Arial" panose="020B0604020202020204" pitchFamily="34" charset="0"/>
                    <a:cs typeface="Arial" panose="020B0604020202020204" pitchFamily="34" charset="0"/>
                  </a:rPr>
                  <a:t>l</a:t>
                </a:r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02455" name="Group 55"/>
          <p:cNvGrpSpPr>
            <a:grpSpLocks/>
          </p:cNvGrpSpPr>
          <p:nvPr/>
        </p:nvGrpSpPr>
        <p:grpSpPr bwMode="auto">
          <a:xfrm>
            <a:off x="5810250" y="3857629"/>
            <a:ext cx="1668463" cy="1554164"/>
            <a:chOff x="230" y="2352"/>
            <a:chExt cx="1051" cy="979"/>
          </a:xfrm>
        </p:grpSpPr>
        <p:sp>
          <p:nvSpPr>
            <p:cNvPr id="102456" name="Rectangle 56"/>
            <p:cNvSpPr>
              <a:spLocks noChangeArrowheads="1"/>
            </p:cNvSpPr>
            <p:nvPr/>
          </p:nvSpPr>
          <p:spPr bwMode="auto">
            <a:xfrm>
              <a:off x="892" y="2352"/>
              <a:ext cx="378" cy="19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00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457" name="Rectangle 57"/>
            <p:cNvSpPr>
              <a:spLocks noChangeArrowheads="1"/>
            </p:cNvSpPr>
            <p:nvPr/>
          </p:nvSpPr>
          <p:spPr bwMode="auto">
            <a:xfrm>
              <a:off x="892" y="2610"/>
              <a:ext cx="378" cy="19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00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458" name="Rectangle 58"/>
            <p:cNvSpPr>
              <a:spLocks noChangeArrowheads="1"/>
            </p:cNvSpPr>
            <p:nvPr/>
          </p:nvSpPr>
          <p:spPr bwMode="auto">
            <a:xfrm>
              <a:off x="903" y="2852"/>
              <a:ext cx="378" cy="19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00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459" name="Rectangle 59"/>
            <p:cNvSpPr>
              <a:spLocks noChangeArrowheads="1"/>
            </p:cNvSpPr>
            <p:nvPr/>
          </p:nvSpPr>
          <p:spPr bwMode="auto">
            <a:xfrm>
              <a:off x="903" y="3092"/>
              <a:ext cx="378" cy="19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200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02460" name="Group 60"/>
            <p:cNvGrpSpPr>
              <a:grpSpLocks/>
            </p:cNvGrpSpPr>
            <p:nvPr/>
          </p:nvGrpSpPr>
          <p:grpSpPr bwMode="auto">
            <a:xfrm>
              <a:off x="633" y="2592"/>
              <a:ext cx="307" cy="257"/>
              <a:chOff x="215" y="2368"/>
              <a:chExt cx="307" cy="257"/>
            </a:xfrm>
          </p:grpSpPr>
          <p:sp>
            <p:nvSpPr>
              <p:cNvPr id="102461" name="Rectangle 61"/>
              <p:cNvSpPr>
                <a:spLocks noChangeArrowheads="1"/>
              </p:cNvSpPr>
              <p:nvPr/>
            </p:nvSpPr>
            <p:spPr bwMode="auto">
              <a:xfrm>
                <a:off x="263" y="2386"/>
                <a:ext cx="208" cy="19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hangingPunct="0"/>
                <a:endParaRPr lang="th-TH">
                  <a:latin typeface="Arial" panose="020B0604020202020204" pitchFamily="34" charset="0"/>
                </a:endParaRPr>
              </a:p>
            </p:txBody>
          </p:sp>
          <p:sp>
            <p:nvSpPr>
              <p:cNvPr id="102462" name="Rectangle 62"/>
              <p:cNvSpPr>
                <a:spLocks noChangeArrowheads="1"/>
              </p:cNvSpPr>
              <p:nvPr/>
            </p:nvSpPr>
            <p:spPr bwMode="auto">
              <a:xfrm>
                <a:off x="215" y="2368"/>
                <a:ext cx="197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sz="2000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</a:p>
            </p:txBody>
          </p:sp>
          <p:sp>
            <p:nvSpPr>
              <p:cNvPr id="102463" name="Text Box 63"/>
              <p:cNvSpPr txBox="1">
                <a:spLocks noChangeArrowheads="1"/>
              </p:cNvSpPr>
              <p:nvPr/>
            </p:nvSpPr>
            <p:spPr bwMode="auto">
              <a:xfrm>
                <a:off x="335" y="2412"/>
                <a:ext cx="187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sz="1600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2464" name="Group 64"/>
            <p:cNvGrpSpPr>
              <a:grpSpLocks/>
            </p:cNvGrpSpPr>
            <p:nvPr/>
          </p:nvGrpSpPr>
          <p:grpSpPr bwMode="auto">
            <a:xfrm>
              <a:off x="646" y="2834"/>
              <a:ext cx="307" cy="257"/>
              <a:chOff x="215" y="2368"/>
              <a:chExt cx="307" cy="257"/>
            </a:xfrm>
          </p:grpSpPr>
          <p:sp>
            <p:nvSpPr>
              <p:cNvPr id="102465" name="Rectangle 65"/>
              <p:cNvSpPr>
                <a:spLocks noChangeArrowheads="1"/>
              </p:cNvSpPr>
              <p:nvPr/>
            </p:nvSpPr>
            <p:spPr bwMode="auto">
              <a:xfrm>
                <a:off x="263" y="2386"/>
                <a:ext cx="208" cy="19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hangingPunct="0"/>
                <a:endParaRPr lang="th-TH">
                  <a:latin typeface="Arial" panose="020B0604020202020204" pitchFamily="34" charset="0"/>
                </a:endParaRPr>
              </a:p>
            </p:txBody>
          </p:sp>
          <p:sp>
            <p:nvSpPr>
              <p:cNvPr id="102466" name="Rectangle 66"/>
              <p:cNvSpPr>
                <a:spLocks noChangeArrowheads="1"/>
              </p:cNvSpPr>
              <p:nvPr/>
            </p:nvSpPr>
            <p:spPr bwMode="auto">
              <a:xfrm>
                <a:off x="215" y="2368"/>
                <a:ext cx="197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sz="2000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</a:p>
            </p:txBody>
          </p:sp>
          <p:sp>
            <p:nvSpPr>
              <p:cNvPr id="102467" name="Text Box 67"/>
              <p:cNvSpPr txBox="1">
                <a:spLocks noChangeArrowheads="1"/>
              </p:cNvSpPr>
              <p:nvPr/>
            </p:nvSpPr>
            <p:spPr bwMode="auto">
              <a:xfrm>
                <a:off x="335" y="2412"/>
                <a:ext cx="187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sz="1600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2468" name="Group 68"/>
            <p:cNvGrpSpPr>
              <a:grpSpLocks/>
            </p:cNvGrpSpPr>
            <p:nvPr/>
          </p:nvGrpSpPr>
          <p:grpSpPr bwMode="auto">
            <a:xfrm>
              <a:off x="440" y="2834"/>
              <a:ext cx="307" cy="257"/>
              <a:chOff x="215" y="2368"/>
              <a:chExt cx="307" cy="257"/>
            </a:xfrm>
          </p:grpSpPr>
          <p:sp>
            <p:nvSpPr>
              <p:cNvPr id="102469" name="Rectangle 69"/>
              <p:cNvSpPr>
                <a:spLocks noChangeArrowheads="1"/>
              </p:cNvSpPr>
              <p:nvPr/>
            </p:nvSpPr>
            <p:spPr bwMode="auto">
              <a:xfrm>
                <a:off x="263" y="2386"/>
                <a:ext cx="208" cy="19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hangingPunct="0"/>
                <a:endParaRPr lang="th-TH">
                  <a:latin typeface="Arial" panose="020B0604020202020204" pitchFamily="34" charset="0"/>
                </a:endParaRPr>
              </a:p>
            </p:txBody>
          </p:sp>
          <p:sp>
            <p:nvSpPr>
              <p:cNvPr id="102470" name="Rectangle 70"/>
              <p:cNvSpPr>
                <a:spLocks noChangeArrowheads="1"/>
              </p:cNvSpPr>
              <p:nvPr/>
            </p:nvSpPr>
            <p:spPr bwMode="auto">
              <a:xfrm>
                <a:off x="215" y="2368"/>
                <a:ext cx="197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sz="2000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</a:p>
            </p:txBody>
          </p:sp>
          <p:sp>
            <p:nvSpPr>
              <p:cNvPr id="102471" name="Text Box 71"/>
              <p:cNvSpPr txBox="1">
                <a:spLocks noChangeArrowheads="1"/>
              </p:cNvSpPr>
              <p:nvPr/>
            </p:nvSpPr>
            <p:spPr bwMode="auto">
              <a:xfrm>
                <a:off x="335" y="2412"/>
                <a:ext cx="187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sz="160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2472" name="Group 72"/>
            <p:cNvGrpSpPr>
              <a:grpSpLocks/>
            </p:cNvGrpSpPr>
            <p:nvPr/>
          </p:nvGrpSpPr>
          <p:grpSpPr bwMode="auto">
            <a:xfrm>
              <a:off x="440" y="3073"/>
              <a:ext cx="513" cy="257"/>
              <a:chOff x="440" y="2834"/>
              <a:chExt cx="513" cy="257"/>
            </a:xfrm>
          </p:grpSpPr>
          <p:grpSp>
            <p:nvGrpSpPr>
              <p:cNvPr id="102473" name="Group 73"/>
              <p:cNvGrpSpPr>
                <a:grpSpLocks/>
              </p:cNvGrpSpPr>
              <p:nvPr/>
            </p:nvGrpSpPr>
            <p:grpSpPr bwMode="auto">
              <a:xfrm>
                <a:off x="646" y="2834"/>
                <a:ext cx="307" cy="257"/>
                <a:chOff x="215" y="2368"/>
                <a:chExt cx="307" cy="257"/>
              </a:xfrm>
            </p:grpSpPr>
            <p:sp>
              <p:nvSpPr>
                <p:cNvPr id="102474" name="Rectangle 74"/>
                <p:cNvSpPr>
                  <a:spLocks noChangeArrowheads="1"/>
                </p:cNvSpPr>
                <p:nvPr/>
              </p:nvSpPr>
              <p:spPr bwMode="auto">
                <a:xfrm>
                  <a:off x="263" y="2386"/>
                  <a:ext cx="208" cy="19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hangingPunct="0"/>
                  <a:endParaRPr lang="th-TH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2475" name="Rectangle 75"/>
                <p:cNvSpPr>
                  <a:spLocks noChangeArrowheads="1"/>
                </p:cNvSpPr>
                <p:nvPr/>
              </p:nvSpPr>
              <p:spPr bwMode="auto">
                <a:xfrm>
                  <a:off x="215" y="2368"/>
                  <a:ext cx="197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eaLnBrk="0" hangingPunct="0"/>
                  <a:r>
                    <a:rPr lang="en-US" sz="2000">
                      <a:latin typeface="Arial" panose="020B0604020202020204" pitchFamily="34" charset="0"/>
                      <a:cs typeface="Arial" panose="020B0604020202020204" pitchFamily="34" charset="0"/>
                    </a:rPr>
                    <a:t>H</a:t>
                  </a:r>
                </a:p>
              </p:txBody>
            </p:sp>
            <p:sp>
              <p:nvSpPr>
                <p:cNvPr id="102476" name="Text Box 76"/>
                <p:cNvSpPr txBox="1">
                  <a:spLocks noChangeArrowheads="1"/>
                </p:cNvSpPr>
                <p:nvPr/>
              </p:nvSpPr>
              <p:spPr bwMode="auto">
                <a:xfrm>
                  <a:off x="335" y="2412"/>
                  <a:ext cx="187" cy="21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eaLnBrk="0" hangingPunct="0"/>
                  <a:r>
                    <a:rPr lang="en-US" sz="1600">
                      <a:latin typeface="Arial" panose="020B0604020202020204" pitchFamily="34" charset="0"/>
                      <a:cs typeface="Arial" panose="020B0604020202020204" pitchFamily="34" charset="0"/>
                    </a:rPr>
                    <a:t>t</a:t>
                  </a:r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02477" name="Group 77"/>
              <p:cNvGrpSpPr>
                <a:grpSpLocks/>
              </p:cNvGrpSpPr>
              <p:nvPr/>
            </p:nvGrpSpPr>
            <p:grpSpPr bwMode="auto">
              <a:xfrm>
                <a:off x="440" y="2834"/>
                <a:ext cx="307" cy="257"/>
                <a:chOff x="215" y="2368"/>
                <a:chExt cx="307" cy="257"/>
              </a:xfrm>
            </p:grpSpPr>
            <p:sp>
              <p:nvSpPr>
                <p:cNvPr id="102478" name="Rectangle 78"/>
                <p:cNvSpPr>
                  <a:spLocks noChangeArrowheads="1"/>
                </p:cNvSpPr>
                <p:nvPr/>
              </p:nvSpPr>
              <p:spPr bwMode="auto">
                <a:xfrm>
                  <a:off x="263" y="2386"/>
                  <a:ext cx="208" cy="19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hangingPunct="0"/>
                  <a:endParaRPr lang="th-TH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2479" name="Rectangle 79"/>
                <p:cNvSpPr>
                  <a:spLocks noChangeArrowheads="1"/>
                </p:cNvSpPr>
                <p:nvPr/>
              </p:nvSpPr>
              <p:spPr bwMode="auto">
                <a:xfrm>
                  <a:off x="215" y="2368"/>
                  <a:ext cx="197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eaLnBrk="0" hangingPunct="0"/>
                  <a:r>
                    <a:rPr lang="en-US" sz="2000">
                      <a:latin typeface="Arial" panose="020B0604020202020204" pitchFamily="34" charset="0"/>
                      <a:cs typeface="Arial" panose="020B0604020202020204" pitchFamily="34" charset="0"/>
                    </a:rPr>
                    <a:t>H</a:t>
                  </a:r>
                </a:p>
              </p:txBody>
            </p:sp>
            <p:sp>
              <p:nvSpPr>
                <p:cNvPr id="102480" name="Text Box 80"/>
                <p:cNvSpPr txBox="1">
                  <a:spLocks noChangeArrowheads="1"/>
                </p:cNvSpPr>
                <p:nvPr/>
              </p:nvSpPr>
              <p:spPr bwMode="auto">
                <a:xfrm>
                  <a:off x="335" y="2412"/>
                  <a:ext cx="187" cy="21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eaLnBrk="0" hangingPunct="0"/>
                  <a:r>
                    <a:rPr lang="en-US" sz="1600">
                      <a:latin typeface="Arial" panose="020B0604020202020204" pitchFamily="34" charset="0"/>
                      <a:cs typeface="Arial" panose="020B0604020202020204" pitchFamily="34" charset="0"/>
                    </a:rPr>
                    <a:t>n</a:t>
                  </a:r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02481" name="Group 81"/>
            <p:cNvGrpSpPr>
              <a:grpSpLocks/>
            </p:cNvGrpSpPr>
            <p:nvPr/>
          </p:nvGrpSpPr>
          <p:grpSpPr bwMode="auto">
            <a:xfrm>
              <a:off x="230" y="3074"/>
              <a:ext cx="307" cy="257"/>
              <a:chOff x="215" y="2368"/>
              <a:chExt cx="307" cy="257"/>
            </a:xfrm>
          </p:grpSpPr>
          <p:sp>
            <p:nvSpPr>
              <p:cNvPr id="102482" name="Rectangle 82"/>
              <p:cNvSpPr>
                <a:spLocks noChangeArrowheads="1"/>
              </p:cNvSpPr>
              <p:nvPr/>
            </p:nvSpPr>
            <p:spPr bwMode="auto">
              <a:xfrm>
                <a:off x="263" y="2386"/>
                <a:ext cx="208" cy="19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hangingPunct="0"/>
                <a:endParaRPr lang="th-TH">
                  <a:latin typeface="Arial" panose="020B0604020202020204" pitchFamily="34" charset="0"/>
                </a:endParaRPr>
              </a:p>
            </p:txBody>
          </p:sp>
          <p:sp>
            <p:nvSpPr>
              <p:cNvPr id="102483" name="Rectangle 83"/>
              <p:cNvSpPr>
                <a:spLocks noChangeArrowheads="1"/>
              </p:cNvSpPr>
              <p:nvPr/>
            </p:nvSpPr>
            <p:spPr bwMode="auto">
              <a:xfrm>
                <a:off x="215" y="2368"/>
                <a:ext cx="197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sz="2000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</a:p>
            </p:txBody>
          </p:sp>
          <p:sp>
            <p:nvSpPr>
              <p:cNvPr id="102484" name="Text Box 84"/>
              <p:cNvSpPr txBox="1">
                <a:spLocks noChangeArrowheads="1"/>
              </p:cNvSpPr>
              <p:nvPr/>
            </p:nvSpPr>
            <p:spPr bwMode="auto">
              <a:xfrm>
                <a:off x="335" y="2412"/>
                <a:ext cx="187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sz="1600">
                    <a:latin typeface="Arial" panose="020B0604020202020204" pitchFamily="34" charset="0"/>
                    <a:cs typeface="Arial" panose="020B0604020202020204" pitchFamily="34" charset="0"/>
                  </a:rPr>
                  <a:t>l</a:t>
                </a:r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02485" name="Text Box 85"/>
          <p:cNvSpPr txBox="1">
            <a:spLocks noChangeArrowheads="1"/>
          </p:cNvSpPr>
          <p:nvPr/>
        </p:nvSpPr>
        <p:spPr bwMode="auto">
          <a:xfrm>
            <a:off x="7452346" y="3808414"/>
            <a:ext cx="101662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Message</a:t>
            </a:r>
            <a:endParaRPr lang="en-US" sz="1400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86" name="Text Box 86"/>
          <p:cNvSpPr txBox="1">
            <a:spLocks noChangeArrowheads="1"/>
          </p:cNvSpPr>
          <p:nvPr/>
        </p:nvSpPr>
        <p:spPr bwMode="auto">
          <a:xfrm>
            <a:off x="7482509" y="4208464"/>
            <a:ext cx="100540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Segment</a:t>
            </a:r>
            <a:endParaRPr lang="en-US" sz="1400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87" name="Text Box 87"/>
          <p:cNvSpPr txBox="1">
            <a:spLocks noChangeArrowheads="1"/>
          </p:cNvSpPr>
          <p:nvPr/>
        </p:nvSpPr>
        <p:spPr bwMode="auto">
          <a:xfrm>
            <a:off x="7482508" y="4618039"/>
            <a:ext cx="108555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Datagram</a:t>
            </a:r>
            <a:endParaRPr lang="en-US" sz="1400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88" name="Text Box 88"/>
          <p:cNvSpPr txBox="1">
            <a:spLocks noChangeArrowheads="1"/>
          </p:cNvSpPr>
          <p:nvPr/>
        </p:nvSpPr>
        <p:spPr bwMode="auto">
          <a:xfrm>
            <a:off x="7495208" y="5013326"/>
            <a:ext cx="77777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Frame</a:t>
            </a:r>
            <a:endParaRPr lang="en-US" sz="1400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887229" y="4302436"/>
            <a:ext cx="1280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Transport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41479" y="4667255"/>
            <a:ext cx="10976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Network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29591" y="5021536"/>
            <a:ext cx="6616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Link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08216" y="5387599"/>
            <a:ext cx="10438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Physical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4282313" y="4235247"/>
            <a:ext cx="1280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Transport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4436563" y="4600066"/>
            <a:ext cx="10976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Network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4624675" y="4954347"/>
            <a:ext cx="6616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Link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4403300" y="5320410"/>
            <a:ext cx="10438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Physical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33245" y="3065088"/>
            <a:ext cx="13571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IP and Port</a:t>
            </a:r>
            <a:endParaRPr lang="th-TH" sz="2000" b="1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6953489" y="3343276"/>
            <a:ext cx="160243" cy="61828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598993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 and UDP</a:t>
            </a:r>
            <a:endParaRPr lang="th-TH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3600" dirty="0" smtClean="0"/>
              <a:t>TCP</a:t>
            </a:r>
            <a:endParaRPr lang="en-US" sz="3600" dirty="0"/>
          </a:p>
          <a:p>
            <a:pPr lvl="1"/>
            <a:r>
              <a:rPr lang="en-US" sz="3200" dirty="0"/>
              <a:t>Reliable</a:t>
            </a:r>
          </a:p>
          <a:p>
            <a:pPr lvl="1"/>
            <a:r>
              <a:rPr lang="en-US" sz="3200" dirty="0"/>
              <a:t>Connection-Oriented</a:t>
            </a:r>
          </a:p>
          <a:p>
            <a:pPr lvl="1"/>
            <a:r>
              <a:rPr lang="en-US" sz="3200" dirty="0"/>
              <a:t>Flow Control</a:t>
            </a:r>
          </a:p>
          <a:p>
            <a:pPr lvl="1"/>
            <a:r>
              <a:rPr lang="en-US" sz="3200" dirty="0"/>
              <a:t>Congestion </a:t>
            </a:r>
            <a:r>
              <a:rPr lang="en-US" sz="3200" dirty="0" smtClean="0"/>
              <a:t>control</a:t>
            </a:r>
          </a:p>
          <a:p>
            <a:pPr marL="411480" lvl="1" indent="0">
              <a:buNone/>
            </a:pPr>
            <a:endParaRPr lang="th-TH" sz="3200" dirty="0"/>
          </a:p>
          <a:p>
            <a:endParaRPr lang="th-TH" sz="3600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UDP</a:t>
            </a:r>
          </a:p>
          <a:p>
            <a:pPr lvl="1"/>
            <a:r>
              <a:rPr lang="en-US" sz="3200" dirty="0" smtClean="0"/>
              <a:t>Unreliable</a:t>
            </a:r>
          </a:p>
          <a:p>
            <a:pPr lvl="1"/>
            <a:r>
              <a:rPr lang="en-US" sz="3200" dirty="0" smtClean="0"/>
              <a:t>Connectionless</a:t>
            </a:r>
          </a:p>
          <a:p>
            <a:pPr lvl="1"/>
            <a:r>
              <a:rPr lang="en-US" sz="3200" dirty="0" smtClean="0"/>
              <a:t>No Flow Control</a:t>
            </a:r>
          </a:p>
          <a:p>
            <a:pPr lvl="1"/>
            <a:r>
              <a:rPr lang="en-US" sz="3200" dirty="0" smtClean="0"/>
              <a:t>No Congestion Control</a:t>
            </a:r>
            <a:endParaRPr lang="th-TH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2336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34B3-2C75-407E-99BD-712B4DB48983}" type="slidenum">
              <a:rPr lang="en-US"/>
              <a:pPr/>
              <a:t>6</a:t>
            </a:fld>
            <a:endParaRPr lang="en-US"/>
          </a:p>
        </p:txBody>
      </p:sp>
      <p:sp>
        <p:nvSpPr>
          <p:cNvPr id="86098" name="Rectangle 82"/>
          <p:cNvSpPr>
            <a:spLocks noChangeArrowheads="1"/>
          </p:cNvSpPr>
          <p:nvPr/>
        </p:nvSpPr>
        <p:spPr bwMode="auto">
          <a:xfrm>
            <a:off x="4876800" y="1600200"/>
            <a:ext cx="3505200" cy="11430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6099" name="Rectangle 83"/>
          <p:cNvSpPr>
            <a:spLocks noChangeArrowheads="1"/>
          </p:cNvSpPr>
          <p:nvPr/>
        </p:nvSpPr>
        <p:spPr bwMode="auto">
          <a:xfrm>
            <a:off x="4876800" y="2057400"/>
            <a:ext cx="3505200" cy="426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6097" name="Rectangle 81"/>
          <p:cNvSpPr>
            <a:spLocks noChangeArrowheads="1"/>
          </p:cNvSpPr>
          <p:nvPr/>
        </p:nvSpPr>
        <p:spPr bwMode="auto">
          <a:xfrm>
            <a:off x="762000" y="1600200"/>
            <a:ext cx="3505200" cy="11430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6084" name="Rectangle 68"/>
          <p:cNvSpPr>
            <a:spLocks noChangeArrowheads="1"/>
          </p:cNvSpPr>
          <p:nvPr/>
        </p:nvSpPr>
        <p:spPr bwMode="auto">
          <a:xfrm>
            <a:off x="762000" y="2057400"/>
            <a:ext cx="3505200" cy="426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 Address and Port</a:t>
            </a:r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927100" y="2547938"/>
            <a:ext cx="1048771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37160" bIns="137160" anchor="ctr"/>
          <a:lstStyle/>
          <a:p>
            <a:pPr eaLnBrk="0" hangingPunct="0"/>
            <a:r>
              <a:rPr lang="en-US" b="1" dirty="0" smtClean="0">
                <a:latin typeface="Arial" panose="020B0604020202020204" pitchFamily="34" charset="0"/>
              </a:rPr>
              <a:t>A #210</a:t>
            </a:r>
            <a:endParaRPr lang="en-US" b="1" dirty="0">
              <a:latin typeface="Arial" panose="020B0604020202020204" pitchFamily="34" charset="0"/>
            </a:endParaRPr>
          </a:p>
        </p:txBody>
      </p:sp>
      <p:sp>
        <p:nvSpPr>
          <p:cNvPr id="86021" name="Text Box 5"/>
          <p:cNvSpPr txBox="1">
            <a:spLocks noChangeArrowheads="1"/>
          </p:cNvSpPr>
          <p:nvPr/>
        </p:nvSpPr>
        <p:spPr bwMode="auto">
          <a:xfrm>
            <a:off x="1423988" y="4343400"/>
            <a:ext cx="2081212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37160" bIns="137160" anchor="ctr"/>
          <a:lstStyle/>
          <a:p>
            <a:pPr algn="ctr" eaLnBrk="0" hangingPunct="0"/>
            <a:r>
              <a:rPr lang="th-TH" sz="2800" b="1" dirty="0" smtClean="0">
                <a:latin typeface="Arial" panose="020B0604020202020204" pitchFamily="34" charset="0"/>
              </a:rPr>
              <a:t>ต.สุเทพ</a:t>
            </a:r>
            <a:endParaRPr lang="en-US" sz="2800" b="1" dirty="0">
              <a:latin typeface="Arial" panose="020B0604020202020204" pitchFamily="34" charset="0"/>
            </a:endParaRPr>
          </a:p>
        </p:txBody>
      </p:sp>
      <p:sp>
        <p:nvSpPr>
          <p:cNvPr id="86030" name="Oval 14"/>
          <p:cNvSpPr>
            <a:spLocks noChangeArrowheads="1"/>
          </p:cNvSpPr>
          <p:nvPr/>
        </p:nvSpPr>
        <p:spPr bwMode="auto">
          <a:xfrm>
            <a:off x="1989138" y="2584450"/>
            <a:ext cx="220662" cy="222250"/>
          </a:xfrm>
          <a:prstGeom prst="ellipse">
            <a:avLst/>
          </a:prstGeom>
          <a:solidFill>
            <a:srgbClr val="FF6600"/>
          </a:solidFill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6045" name="Text Box 29"/>
          <p:cNvSpPr txBox="1">
            <a:spLocks noChangeArrowheads="1"/>
          </p:cNvSpPr>
          <p:nvPr/>
        </p:nvSpPr>
        <p:spPr bwMode="auto">
          <a:xfrm>
            <a:off x="5392738" y="2076450"/>
            <a:ext cx="2286000" cy="37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>
            <a:spAutoFit/>
          </a:bodyPr>
          <a:lstStyle/>
          <a:p>
            <a:pPr eaLnBrk="0" hangingPunct="0"/>
            <a:r>
              <a:rPr lang="en-US" sz="1800">
                <a:latin typeface="Arial" panose="020B0604020202020204" pitchFamily="34" charset="0"/>
              </a:rPr>
              <a:t>Applications/Servers</a:t>
            </a:r>
          </a:p>
        </p:txBody>
      </p:sp>
      <p:sp>
        <p:nvSpPr>
          <p:cNvPr id="86046" name="Line 30"/>
          <p:cNvSpPr>
            <a:spLocks noChangeShapeType="1"/>
          </p:cNvSpPr>
          <p:nvPr/>
        </p:nvSpPr>
        <p:spPr bwMode="auto">
          <a:xfrm>
            <a:off x="3674269" y="4201886"/>
            <a:ext cx="2057400" cy="0"/>
          </a:xfrm>
          <a:prstGeom prst="line">
            <a:avLst/>
          </a:prstGeom>
          <a:noFill/>
          <a:ln w="25400">
            <a:solidFill>
              <a:srgbClr val="3333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6065" name="Oval 49"/>
          <p:cNvSpPr>
            <a:spLocks noChangeArrowheads="1"/>
          </p:cNvSpPr>
          <p:nvPr/>
        </p:nvSpPr>
        <p:spPr bwMode="auto">
          <a:xfrm>
            <a:off x="2674938" y="2584450"/>
            <a:ext cx="220662" cy="222250"/>
          </a:xfrm>
          <a:prstGeom prst="ellipse">
            <a:avLst/>
          </a:prstGeom>
          <a:solidFill>
            <a:srgbClr val="FF6600"/>
          </a:solidFill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6066" name="Oval 50"/>
          <p:cNvSpPr>
            <a:spLocks noChangeArrowheads="1"/>
          </p:cNvSpPr>
          <p:nvPr/>
        </p:nvSpPr>
        <p:spPr bwMode="auto">
          <a:xfrm>
            <a:off x="5621338" y="2508250"/>
            <a:ext cx="220662" cy="222250"/>
          </a:xfrm>
          <a:prstGeom prst="ellipse">
            <a:avLst/>
          </a:prstGeom>
          <a:solidFill>
            <a:srgbClr val="FF6600"/>
          </a:solidFill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6067" name="Text Box 51"/>
          <p:cNvSpPr txBox="1">
            <a:spLocks noChangeArrowheads="1"/>
          </p:cNvSpPr>
          <p:nvPr/>
        </p:nvSpPr>
        <p:spPr bwMode="auto">
          <a:xfrm>
            <a:off x="5321300" y="2711450"/>
            <a:ext cx="774700" cy="52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>
            <a:spAutoFit/>
          </a:bodyPr>
          <a:lstStyle/>
          <a:p>
            <a:pPr algn="ctr"/>
            <a:r>
              <a:rPr lang="en-US" sz="1400">
                <a:latin typeface="Arial" panose="020B0604020202020204" pitchFamily="34" charset="0"/>
              </a:rPr>
              <a:t>Web</a:t>
            </a:r>
          </a:p>
          <a:p>
            <a:pPr algn="ctr"/>
            <a:r>
              <a:rPr lang="en-US" sz="1400">
                <a:latin typeface="Arial" panose="020B0604020202020204" pitchFamily="34" charset="0"/>
              </a:rPr>
              <a:t>Port 80</a:t>
            </a:r>
          </a:p>
        </p:txBody>
      </p:sp>
      <p:sp>
        <p:nvSpPr>
          <p:cNvPr id="86068" name="Text Box 52"/>
          <p:cNvSpPr txBox="1">
            <a:spLocks noChangeArrowheads="1"/>
          </p:cNvSpPr>
          <p:nvPr/>
        </p:nvSpPr>
        <p:spPr bwMode="auto">
          <a:xfrm>
            <a:off x="7302500" y="2711450"/>
            <a:ext cx="774700" cy="52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>
            <a:spAutoFit/>
          </a:bodyPr>
          <a:lstStyle/>
          <a:p>
            <a:pPr algn="ctr"/>
            <a:r>
              <a:rPr lang="en-US" sz="1400">
                <a:latin typeface="Arial" panose="020B0604020202020204" pitchFamily="34" charset="0"/>
              </a:rPr>
              <a:t>Mail</a:t>
            </a:r>
          </a:p>
          <a:p>
            <a:pPr algn="ctr"/>
            <a:r>
              <a:rPr lang="en-US" sz="1400">
                <a:latin typeface="Arial" panose="020B0604020202020204" pitchFamily="34" charset="0"/>
              </a:rPr>
              <a:t>Port 25</a:t>
            </a:r>
          </a:p>
        </p:txBody>
      </p:sp>
      <p:sp>
        <p:nvSpPr>
          <p:cNvPr id="86069" name="Text Box 53"/>
          <p:cNvSpPr txBox="1">
            <a:spLocks noChangeArrowheads="1"/>
          </p:cNvSpPr>
          <p:nvPr/>
        </p:nvSpPr>
        <p:spPr bwMode="auto">
          <a:xfrm>
            <a:off x="1423988" y="4724400"/>
            <a:ext cx="2081212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37160" bIns="137160" anchor="ctr"/>
          <a:lstStyle/>
          <a:p>
            <a:pPr algn="ctr" eaLnBrk="0" hangingPunct="0"/>
            <a:r>
              <a:rPr lang="th-TH" sz="2800" b="1" dirty="0" smtClean="0">
                <a:latin typeface="Arial" panose="020B0604020202020204" pitchFamily="34" charset="0"/>
              </a:rPr>
              <a:t>อ.เมือง</a:t>
            </a:r>
            <a:endParaRPr lang="en-US" sz="2800" b="1" dirty="0">
              <a:latin typeface="Arial" panose="020B0604020202020204" pitchFamily="34" charset="0"/>
            </a:endParaRPr>
          </a:p>
        </p:txBody>
      </p:sp>
      <p:sp>
        <p:nvSpPr>
          <p:cNvPr id="86070" name="Text Box 54"/>
          <p:cNvSpPr txBox="1">
            <a:spLocks noChangeArrowheads="1"/>
          </p:cNvSpPr>
          <p:nvPr/>
        </p:nvSpPr>
        <p:spPr bwMode="auto">
          <a:xfrm>
            <a:off x="1423988" y="5105400"/>
            <a:ext cx="2081212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37160" bIns="137160" anchor="ctr"/>
          <a:lstStyle/>
          <a:p>
            <a:pPr algn="ctr" eaLnBrk="0" hangingPunct="0"/>
            <a:r>
              <a:rPr lang="th-TH" sz="2800" b="1" dirty="0" smtClean="0">
                <a:latin typeface="Arial" panose="020B0604020202020204" pitchFamily="34" charset="0"/>
              </a:rPr>
              <a:t>จ. เชียงใหม่</a:t>
            </a:r>
            <a:endParaRPr lang="en-US" sz="2800" b="1" dirty="0">
              <a:latin typeface="Arial" panose="020B0604020202020204" pitchFamily="34" charset="0"/>
            </a:endParaRPr>
          </a:p>
        </p:txBody>
      </p:sp>
      <p:sp>
        <p:nvSpPr>
          <p:cNvPr id="86071" name="Oval 55"/>
          <p:cNvSpPr>
            <a:spLocks noChangeArrowheads="1"/>
          </p:cNvSpPr>
          <p:nvPr/>
        </p:nvSpPr>
        <p:spPr bwMode="auto">
          <a:xfrm>
            <a:off x="1997075" y="5791200"/>
            <a:ext cx="220663" cy="222250"/>
          </a:xfrm>
          <a:prstGeom prst="ellipse">
            <a:avLst/>
          </a:prstGeom>
          <a:solidFill>
            <a:srgbClr val="3333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FF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6072" name="Oval 56"/>
          <p:cNvSpPr>
            <a:spLocks noChangeArrowheads="1"/>
          </p:cNvSpPr>
          <p:nvPr/>
        </p:nvSpPr>
        <p:spPr bwMode="auto">
          <a:xfrm>
            <a:off x="2378075" y="5791200"/>
            <a:ext cx="220663" cy="222250"/>
          </a:xfrm>
          <a:prstGeom prst="ellipse">
            <a:avLst/>
          </a:prstGeom>
          <a:solidFill>
            <a:srgbClr val="3333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FF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6073" name="Oval 57"/>
          <p:cNvSpPr>
            <a:spLocks noChangeArrowheads="1"/>
          </p:cNvSpPr>
          <p:nvPr/>
        </p:nvSpPr>
        <p:spPr bwMode="auto">
          <a:xfrm>
            <a:off x="2759075" y="5791200"/>
            <a:ext cx="220663" cy="222250"/>
          </a:xfrm>
          <a:prstGeom prst="ellipse">
            <a:avLst/>
          </a:prstGeom>
          <a:solidFill>
            <a:srgbClr val="3333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FF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6074" name="Text Box 58"/>
          <p:cNvSpPr txBox="1">
            <a:spLocks noChangeArrowheads="1"/>
          </p:cNvSpPr>
          <p:nvPr/>
        </p:nvSpPr>
        <p:spPr bwMode="auto">
          <a:xfrm>
            <a:off x="2981552" y="2531156"/>
            <a:ext cx="1447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37160" bIns="137160" anchor="ctr"/>
          <a:lstStyle/>
          <a:p>
            <a:pPr eaLnBrk="0" hangingPunct="0"/>
            <a:r>
              <a:rPr lang="en-US" b="1" dirty="0" smtClean="0">
                <a:latin typeface="Arial" panose="020B0604020202020204" pitchFamily="34" charset="0"/>
              </a:rPr>
              <a:t>B #415</a:t>
            </a:r>
            <a:endParaRPr lang="en-US" b="1" dirty="0">
              <a:latin typeface="Arial" panose="020B0604020202020204" pitchFamily="34" charset="0"/>
            </a:endParaRPr>
          </a:p>
        </p:txBody>
      </p:sp>
      <p:sp>
        <p:nvSpPr>
          <p:cNvPr id="86075" name="Text Box 59"/>
          <p:cNvSpPr txBox="1">
            <a:spLocks noChangeArrowheads="1"/>
          </p:cNvSpPr>
          <p:nvPr/>
        </p:nvSpPr>
        <p:spPr bwMode="auto">
          <a:xfrm>
            <a:off x="5849938" y="4032250"/>
            <a:ext cx="2081212" cy="3810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37160" bIns="137160" anchor="ctr"/>
          <a:lstStyle/>
          <a:p>
            <a:pPr algn="ctr" eaLnBrk="0" hangingPunct="0"/>
            <a:r>
              <a:rPr lang="en-US" sz="2000">
                <a:latin typeface="Arial" panose="020B0604020202020204" pitchFamily="34" charset="0"/>
              </a:rPr>
              <a:t>IP Address</a:t>
            </a:r>
          </a:p>
        </p:txBody>
      </p:sp>
      <p:sp>
        <p:nvSpPr>
          <p:cNvPr id="86076" name="Text Box 60"/>
          <p:cNvSpPr txBox="1">
            <a:spLocks noChangeArrowheads="1"/>
          </p:cNvSpPr>
          <p:nvPr/>
        </p:nvSpPr>
        <p:spPr bwMode="auto">
          <a:xfrm>
            <a:off x="5849938" y="4413250"/>
            <a:ext cx="2081212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37160" bIns="137160" anchor="ctr"/>
          <a:lstStyle/>
          <a:p>
            <a:pPr algn="ctr" eaLnBrk="0" hangingPunct="0"/>
            <a:r>
              <a:rPr lang="en-US" sz="2000">
                <a:latin typeface="Arial" panose="020B0604020202020204" pitchFamily="34" charset="0"/>
              </a:rPr>
              <a:t>Network No.</a:t>
            </a:r>
          </a:p>
        </p:txBody>
      </p:sp>
      <p:sp>
        <p:nvSpPr>
          <p:cNvPr id="86077" name="Text Box 61"/>
          <p:cNvSpPr txBox="1">
            <a:spLocks noChangeArrowheads="1"/>
          </p:cNvSpPr>
          <p:nvPr/>
        </p:nvSpPr>
        <p:spPr bwMode="auto">
          <a:xfrm>
            <a:off x="5849938" y="4794250"/>
            <a:ext cx="2081212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37160" bIns="137160" anchor="ctr"/>
          <a:lstStyle/>
          <a:p>
            <a:pPr algn="ctr" eaLnBrk="0" hangingPunct="0"/>
            <a:r>
              <a:rPr lang="en-US" sz="2000">
                <a:latin typeface="Arial" panose="020B0604020202020204" pitchFamily="34" charset="0"/>
              </a:rPr>
              <a:t>Host Number</a:t>
            </a:r>
          </a:p>
        </p:txBody>
      </p:sp>
      <p:sp>
        <p:nvSpPr>
          <p:cNvPr id="86078" name="Text Box 62"/>
          <p:cNvSpPr txBox="1">
            <a:spLocks noChangeArrowheads="1"/>
          </p:cNvSpPr>
          <p:nvPr/>
        </p:nvSpPr>
        <p:spPr bwMode="auto">
          <a:xfrm>
            <a:off x="1423988" y="3962400"/>
            <a:ext cx="2081212" cy="3810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37160" bIns="137160" anchor="ctr"/>
          <a:lstStyle/>
          <a:p>
            <a:pPr algn="ctr" eaLnBrk="0" hangingPunct="0"/>
            <a:r>
              <a:rPr lang="en-US" sz="2000" dirty="0" smtClean="0">
                <a:latin typeface="Arial" panose="020B0604020202020204" pitchFamily="34" charset="0"/>
              </a:rPr>
              <a:t>14/144</a:t>
            </a:r>
            <a:endParaRPr lang="en-US" sz="2000" dirty="0">
              <a:latin typeface="Arial" panose="020B0604020202020204" pitchFamily="34" charset="0"/>
            </a:endParaRPr>
          </a:p>
        </p:txBody>
      </p:sp>
      <p:sp>
        <p:nvSpPr>
          <p:cNvPr id="86079" name="Oval 63"/>
          <p:cNvSpPr>
            <a:spLocks noChangeArrowheads="1"/>
          </p:cNvSpPr>
          <p:nvPr/>
        </p:nvSpPr>
        <p:spPr bwMode="auto">
          <a:xfrm>
            <a:off x="6400800" y="5791200"/>
            <a:ext cx="220663" cy="222250"/>
          </a:xfrm>
          <a:prstGeom prst="ellipse">
            <a:avLst/>
          </a:prstGeom>
          <a:solidFill>
            <a:srgbClr val="3333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FF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6080" name="Oval 64"/>
          <p:cNvSpPr>
            <a:spLocks noChangeArrowheads="1"/>
          </p:cNvSpPr>
          <p:nvPr/>
        </p:nvSpPr>
        <p:spPr bwMode="auto">
          <a:xfrm>
            <a:off x="6781800" y="5791200"/>
            <a:ext cx="220663" cy="222250"/>
          </a:xfrm>
          <a:prstGeom prst="ellipse">
            <a:avLst/>
          </a:prstGeom>
          <a:solidFill>
            <a:srgbClr val="3333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FF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6081" name="Oval 65"/>
          <p:cNvSpPr>
            <a:spLocks noChangeArrowheads="1"/>
          </p:cNvSpPr>
          <p:nvPr/>
        </p:nvSpPr>
        <p:spPr bwMode="auto">
          <a:xfrm>
            <a:off x="7162800" y="5791200"/>
            <a:ext cx="220663" cy="222250"/>
          </a:xfrm>
          <a:prstGeom prst="ellipse">
            <a:avLst/>
          </a:prstGeom>
          <a:solidFill>
            <a:srgbClr val="3333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FF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6083" name="Text Box 67"/>
          <p:cNvSpPr txBox="1">
            <a:spLocks noChangeArrowheads="1"/>
          </p:cNvSpPr>
          <p:nvPr/>
        </p:nvSpPr>
        <p:spPr bwMode="auto">
          <a:xfrm>
            <a:off x="6410325" y="5969000"/>
            <a:ext cx="901700" cy="37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>
            <a:spAutoFit/>
          </a:bodyPr>
          <a:lstStyle/>
          <a:p>
            <a:r>
              <a:rPr lang="en-US" sz="1800">
                <a:latin typeface="Arial" panose="020B0604020202020204" pitchFamily="34" charset="0"/>
              </a:rPr>
              <a:t>Clients</a:t>
            </a:r>
          </a:p>
        </p:txBody>
      </p:sp>
      <p:sp>
        <p:nvSpPr>
          <p:cNvPr id="86085" name="Oval 69"/>
          <p:cNvSpPr>
            <a:spLocks noChangeArrowheads="1"/>
          </p:cNvSpPr>
          <p:nvPr/>
        </p:nvSpPr>
        <p:spPr bwMode="auto">
          <a:xfrm>
            <a:off x="6230938" y="2508250"/>
            <a:ext cx="220662" cy="222250"/>
          </a:xfrm>
          <a:prstGeom prst="ellipse">
            <a:avLst/>
          </a:prstGeom>
          <a:solidFill>
            <a:srgbClr val="FF6600"/>
          </a:solidFill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6086" name="Oval 70"/>
          <p:cNvSpPr>
            <a:spLocks noChangeArrowheads="1"/>
          </p:cNvSpPr>
          <p:nvPr/>
        </p:nvSpPr>
        <p:spPr bwMode="auto">
          <a:xfrm>
            <a:off x="6848475" y="2508250"/>
            <a:ext cx="220663" cy="222250"/>
          </a:xfrm>
          <a:prstGeom prst="ellipse">
            <a:avLst/>
          </a:prstGeom>
          <a:solidFill>
            <a:srgbClr val="FF6600"/>
          </a:solidFill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6087" name="Oval 71"/>
          <p:cNvSpPr>
            <a:spLocks noChangeArrowheads="1"/>
          </p:cNvSpPr>
          <p:nvPr/>
        </p:nvSpPr>
        <p:spPr bwMode="auto">
          <a:xfrm>
            <a:off x="7450138" y="2508250"/>
            <a:ext cx="220662" cy="222250"/>
          </a:xfrm>
          <a:prstGeom prst="ellipse">
            <a:avLst/>
          </a:prstGeom>
          <a:solidFill>
            <a:srgbClr val="FF6600"/>
          </a:solidFill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6089" name="Oval 73"/>
          <p:cNvSpPr>
            <a:spLocks noChangeArrowheads="1"/>
          </p:cNvSpPr>
          <p:nvPr/>
        </p:nvSpPr>
        <p:spPr bwMode="auto">
          <a:xfrm>
            <a:off x="3132138" y="5791200"/>
            <a:ext cx="220662" cy="222250"/>
          </a:xfrm>
          <a:prstGeom prst="ellipse">
            <a:avLst/>
          </a:prstGeom>
          <a:solidFill>
            <a:srgbClr val="3333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FF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6090" name="Oval 74"/>
          <p:cNvSpPr>
            <a:spLocks noChangeArrowheads="1"/>
          </p:cNvSpPr>
          <p:nvPr/>
        </p:nvSpPr>
        <p:spPr bwMode="auto">
          <a:xfrm>
            <a:off x="3436938" y="5791200"/>
            <a:ext cx="220662" cy="222250"/>
          </a:xfrm>
          <a:prstGeom prst="ellipse">
            <a:avLst/>
          </a:prstGeom>
          <a:solidFill>
            <a:srgbClr val="3333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FF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6091" name="Oval 75"/>
          <p:cNvSpPr>
            <a:spLocks noChangeArrowheads="1"/>
          </p:cNvSpPr>
          <p:nvPr/>
        </p:nvSpPr>
        <p:spPr bwMode="auto">
          <a:xfrm>
            <a:off x="1608138" y="5791200"/>
            <a:ext cx="220662" cy="222250"/>
          </a:xfrm>
          <a:prstGeom prst="ellipse">
            <a:avLst/>
          </a:prstGeom>
          <a:solidFill>
            <a:srgbClr val="3333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FF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6092" name="Oval 76"/>
          <p:cNvSpPr>
            <a:spLocks noChangeArrowheads="1"/>
          </p:cNvSpPr>
          <p:nvPr/>
        </p:nvSpPr>
        <p:spPr bwMode="auto">
          <a:xfrm>
            <a:off x="6019800" y="5791200"/>
            <a:ext cx="220663" cy="222250"/>
          </a:xfrm>
          <a:prstGeom prst="ellipse">
            <a:avLst/>
          </a:prstGeom>
          <a:solidFill>
            <a:srgbClr val="3333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FF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6093" name="Oval 77"/>
          <p:cNvSpPr>
            <a:spLocks noChangeArrowheads="1"/>
          </p:cNvSpPr>
          <p:nvPr/>
        </p:nvSpPr>
        <p:spPr bwMode="auto">
          <a:xfrm>
            <a:off x="1227138" y="5791200"/>
            <a:ext cx="220662" cy="222250"/>
          </a:xfrm>
          <a:prstGeom prst="ellipse">
            <a:avLst/>
          </a:prstGeom>
          <a:solidFill>
            <a:srgbClr val="3333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FF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6094" name="Oval 78"/>
          <p:cNvSpPr>
            <a:spLocks noChangeArrowheads="1"/>
          </p:cNvSpPr>
          <p:nvPr/>
        </p:nvSpPr>
        <p:spPr bwMode="auto">
          <a:xfrm>
            <a:off x="7467600" y="5791200"/>
            <a:ext cx="220663" cy="222250"/>
          </a:xfrm>
          <a:prstGeom prst="ellipse">
            <a:avLst/>
          </a:prstGeom>
          <a:solidFill>
            <a:srgbClr val="3333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FF66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6095" name="Text Box 79"/>
          <p:cNvSpPr txBox="1">
            <a:spLocks noChangeArrowheads="1"/>
          </p:cNvSpPr>
          <p:nvPr/>
        </p:nvSpPr>
        <p:spPr bwMode="auto">
          <a:xfrm>
            <a:off x="5029200" y="1603375"/>
            <a:ext cx="3238500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>
            <a:spAutoFit/>
          </a:bodyPr>
          <a:lstStyle/>
          <a:p>
            <a:pPr eaLnBrk="0" hangingPunct="0"/>
            <a:r>
              <a:rPr lang="en-US">
                <a:solidFill>
                  <a:srgbClr val="CC0000"/>
                </a:solidFill>
                <a:latin typeface="Arial" panose="020B0604020202020204" pitchFamily="34" charset="0"/>
              </a:rPr>
              <a:t>Network Programming</a:t>
            </a:r>
          </a:p>
        </p:txBody>
      </p:sp>
      <p:sp>
        <p:nvSpPr>
          <p:cNvPr id="86096" name="Text Box 80"/>
          <p:cNvSpPr txBox="1">
            <a:spLocks noChangeArrowheads="1"/>
          </p:cNvSpPr>
          <p:nvPr/>
        </p:nvSpPr>
        <p:spPr bwMode="auto">
          <a:xfrm>
            <a:off x="1821557" y="1646941"/>
            <a:ext cx="1824217" cy="471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>
            <a:spAutoFit/>
          </a:bodyPr>
          <a:lstStyle/>
          <a:p>
            <a:pPr eaLnBrk="0" hangingPunct="0"/>
            <a:r>
              <a:rPr lang="th-TH" sz="2400" b="1" dirty="0" smtClean="0">
                <a:solidFill>
                  <a:srgbClr val="CC0000"/>
                </a:solidFill>
                <a:latin typeface="Arial" panose="020B0604020202020204" pitchFamily="34" charset="0"/>
              </a:rPr>
              <a:t>ที่อยู่ </a:t>
            </a:r>
            <a:r>
              <a:rPr lang="en-US" dirty="0" smtClean="0">
                <a:solidFill>
                  <a:srgbClr val="CC0000"/>
                </a:solidFill>
                <a:latin typeface="Arial" panose="020B0604020202020204" pitchFamily="34" charset="0"/>
              </a:rPr>
              <a:t>Apartment </a:t>
            </a:r>
            <a:endParaRPr lang="en-US" dirty="0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86100" name="Line 84"/>
          <p:cNvSpPr>
            <a:spLocks noChangeShapeType="1"/>
          </p:cNvSpPr>
          <p:nvPr/>
        </p:nvSpPr>
        <p:spPr bwMode="auto">
          <a:xfrm flipV="1">
            <a:off x="2438400" y="5410200"/>
            <a:ext cx="0" cy="3048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/>
          <a:lstStyle/>
          <a:p>
            <a:endParaRPr lang="th-TH"/>
          </a:p>
        </p:txBody>
      </p:sp>
      <p:sp>
        <p:nvSpPr>
          <p:cNvPr id="86101" name="Line 85"/>
          <p:cNvSpPr>
            <a:spLocks noChangeShapeType="1"/>
          </p:cNvSpPr>
          <p:nvPr/>
        </p:nvSpPr>
        <p:spPr bwMode="auto">
          <a:xfrm flipV="1">
            <a:off x="2514600" y="2819400"/>
            <a:ext cx="304800" cy="3810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/>
          <a:lstStyle/>
          <a:p>
            <a:endParaRPr lang="th-TH"/>
          </a:p>
        </p:txBody>
      </p:sp>
      <p:sp>
        <p:nvSpPr>
          <p:cNvPr id="86102" name="Line 86"/>
          <p:cNvSpPr>
            <a:spLocks noChangeShapeType="1"/>
          </p:cNvSpPr>
          <p:nvPr/>
        </p:nvSpPr>
        <p:spPr bwMode="auto">
          <a:xfrm flipH="1" flipV="1">
            <a:off x="2133600" y="2819400"/>
            <a:ext cx="228600" cy="3810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/>
          <a:lstStyle/>
          <a:p>
            <a:endParaRPr lang="th-TH"/>
          </a:p>
        </p:txBody>
      </p:sp>
      <p:sp>
        <p:nvSpPr>
          <p:cNvPr id="86103" name="Line 87"/>
          <p:cNvSpPr>
            <a:spLocks noChangeShapeType="1"/>
          </p:cNvSpPr>
          <p:nvPr/>
        </p:nvSpPr>
        <p:spPr bwMode="auto">
          <a:xfrm flipV="1">
            <a:off x="2438400" y="3733800"/>
            <a:ext cx="0" cy="3048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/>
          <a:lstStyle/>
          <a:p>
            <a:endParaRPr lang="th-TH"/>
          </a:p>
        </p:txBody>
      </p:sp>
      <p:sp>
        <p:nvSpPr>
          <p:cNvPr id="86104" name="Line 88"/>
          <p:cNvSpPr>
            <a:spLocks noChangeShapeType="1"/>
          </p:cNvSpPr>
          <p:nvPr/>
        </p:nvSpPr>
        <p:spPr bwMode="auto">
          <a:xfrm flipV="1">
            <a:off x="6850063" y="5410200"/>
            <a:ext cx="0" cy="3048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/>
          <a:lstStyle/>
          <a:p>
            <a:endParaRPr lang="th-TH"/>
          </a:p>
        </p:txBody>
      </p:sp>
      <p:sp>
        <p:nvSpPr>
          <p:cNvPr id="86105" name="Line 89"/>
          <p:cNvSpPr>
            <a:spLocks noChangeShapeType="1"/>
          </p:cNvSpPr>
          <p:nvPr/>
        </p:nvSpPr>
        <p:spPr bwMode="auto">
          <a:xfrm flipV="1">
            <a:off x="6850063" y="3733800"/>
            <a:ext cx="0" cy="3048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/>
          <a:lstStyle/>
          <a:p>
            <a:endParaRPr lang="th-TH"/>
          </a:p>
        </p:txBody>
      </p:sp>
      <p:sp>
        <p:nvSpPr>
          <p:cNvPr id="86106" name="Text Box 90"/>
          <p:cNvSpPr txBox="1">
            <a:spLocks noChangeArrowheads="1"/>
          </p:cNvSpPr>
          <p:nvPr/>
        </p:nvSpPr>
        <p:spPr bwMode="auto">
          <a:xfrm>
            <a:off x="5867400" y="3276600"/>
            <a:ext cx="2057400" cy="3714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137160" bIns="137160" anchor="ctr"/>
          <a:lstStyle/>
          <a:p>
            <a:pPr algn="ctr" eaLnBrk="0" hangingPunct="0"/>
            <a:r>
              <a:rPr lang="en-US" sz="2000">
                <a:latin typeface="Arial" panose="020B0604020202020204" pitchFamily="34" charset="0"/>
              </a:rPr>
              <a:t>Port No.</a:t>
            </a:r>
          </a:p>
        </p:txBody>
      </p:sp>
      <p:sp>
        <p:nvSpPr>
          <p:cNvPr id="86107" name="Text Box 91"/>
          <p:cNvSpPr txBox="1">
            <a:spLocks noChangeArrowheads="1"/>
          </p:cNvSpPr>
          <p:nvPr/>
        </p:nvSpPr>
        <p:spPr bwMode="auto">
          <a:xfrm>
            <a:off x="1447800" y="3276600"/>
            <a:ext cx="2057400" cy="3714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137160" bIns="137160" anchor="ctr"/>
          <a:lstStyle/>
          <a:p>
            <a:pPr algn="ctr" eaLnBrk="0" hangingPunct="0"/>
            <a:r>
              <a:rPr lang="th-TH" sz="2800" b="1" dirty="0" smtClean="0">
                <a:latin typeface="Arial" panose="020B0604020202020204" pitchFamily="34" charset="0"/>
              </a:rPr>
              <a:t>เบอร์ห้อง</a:t>
            </a:r>
            <a:endParaRPr lang="en-US" sz="2800" b="1" dirty="0">
              <a:latin typeface="Arial" panose="020B0604020202020204" pitchFamily="34" charset="0"/>
            </a:endParaRPr>
          </a:p>
        </p:txBody>
      </p:sp>
      <p:sp>
        <p:nvSpPr>
          <p:cNvPr id="86108" name="Line 92"/>
          <p:cNvSpPr>
            <a:spLocks noChangeShapeType="1"/>
          </p:cNvSpPr>
          <p:nvPr/>
        </p:nvSpPr>
        <p:spPr bwMode="auto">
          <a:xfrm>
            <a:off x="3581400" y="3505200"/>
            <a:ext cx="2057400" cy="0"/>
          </a:xfrm>
          <a:prstGeom prst="line">
            <a:avLst/>
          </a:prstGeom>
          <a:noFill/>
          <a:ln w="25400">
            <a:solidFill>
              <a:srgbClr val="3333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3778020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B7999-DB86-4953-B90F-85FF43E7A052}" type="slidenum">
              <a:rPr lang="en-US"/>
              <a:pPr/>
              <a:t>7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 of Port Numbers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5410200" cy="4800600"/>
          </a:xfrm>
        </p:spPr>
        <p:txBody>
          <a:bodyPr>
            <a:noAutofit/>
          </a:bodyPr>
          <a:lstStyle/>
          <a:p>
            <a:pPr marL="288925" lvl="1" indent="-174625"/>
            <a:r>
              <a:rPr lang="th-TH" sz="2800" dirty="0" smtClean="0"/>
              <a:t>เป็นการระบุที่อยู่ของ</a:t>
            </a:r>
            <a:r>
              <a:rPr lang="en-US" sz="2800" dirty="0" smtClean="0"/>
              <a:t> process</a:t>
            </a:r>
            <a:r>
              <a:rPr lang="th-TH" sz="2800" dirty="0" smtClean="0"/>
              <a:t> ในแต่ละเครื่อง</a:t>
            </a:r>
            <a:endParaRPr lang="en-US" sz="2800" dirty="0"/>
          </a:p>
          <a:p>
            <a:pPr marL="288925" lvl="1" indent="-174625"/>
            <a:r>
              <a:rPr lang="en-US" sz="2800" dirty="0"/>
              <a:t>Port numbers </a:t>
            </a:r>
            <a:r>
              <a:rPr lang="th-TH" sz="2800" dirty="0" smtClean="0"/>
              <a:t>สามารถเลือกใช้ได้จาก</a:t>
            </a:r>
            <a:endParaRPr lang="en-US" sz="2800" dirty="0"/>
          </a:p>
          <a:p>
            <a:pPr marL="571500" lvl="2" indent="-168275"/>
            <a:r>
              <a:rPr lang="en-US" sz="2400" dirty="0"/>
              <a:t>Well-known (port 0-1023)</a:t>
            </a:r>
          </a:p>
          <a:p>
            <a:pPr marL="571500" lvl="2" indent="-168275"/>
            <a:r>
              <a:rPr lang="en-US" sz="2400" dirty="0"/>
              <a:t>Dynamic or private (port 1024-65535)</a:t>
            </a:r>
          </a:p>
          <a:p>
            <a:pPr marL="288925" lvl="1" indent="-174625"/>
            <a:r>
              <a:rPr lang="en-US" sz="2800" dirty="0" smtClean="0"/>
              <a:t>Servers</a:t>
            </a:r>
            <a:r>
              <a:rPr lang="th-TH" sz="2800" dirty="0" smtClean="0"/>
              <a:t> ส่วนใหญ่จะมีการจอง</a:t>
            </a:r>
            <a:r>
              <a:rPr lang="en-US" sz="2800" dirty="0" smtClean="0"/>
              <a:t> Well-known port</a:t>
            </a:r>
            <a:endParaRPr lang="en-US" sz="2800" dirty="0"/>
          </a:p>
          <a:p>
            <a:pPr marL="571500" lvl="2" indent="-168275"/>
            <a:r>
              <a:rPr lang="en-US" sz="2400" dirty="0" smtClean="0"/>
              <a:t>Client</a:t>
            </a:r>
            <a:r>
              <a:rPr lang="th-TH" sz="2400" dirty="0" smtClean="0"/>
              <a:t> ต่างๆจะได้รู้จัก</a:t>
            </a:r>
          </a:p>
          <a:p>
            <a:pPr marL="571500" lvl="2" indent="-168275"/>
            <a:r>
              <a:rPr lang="en-US" sz="2400" dirty="0" smtClean="0"/>
              <a:t>HTTP </a:t>
            </a:r>
            <a:r>
              <a:rPr lang="en-US" sz="2400" dirty="0"/>
              <a:t>= 80, FTP = 21, Telnet = 23, ...</a:t>
            </a:r>
          </a:p>
          <a:p>
            <a:pPr marL="205740" lvl="1" indent="-168275"/>
            <a:r>
              <a:rPr lang="en-US" sz="3200" dirty="0" smtClean="0"/>
              <a:t>Clients </a:t>
            </a:r>
            <a:r>
              <a:rPr lang="th-TH" sz="3200" dirty="0" smtClean="0"/>
              <a:t>ส่วนใหญ่จะใช้ </a:t>
            </a:r>
            <a:r>
              <a:rPr lang="en-US" sz="3200" dirty="0" smtClean="0"/>
              <a:t>dynamic </a:t>
            </a:r>
            <a:r>
              <a:rPr lang="en-US" sz="3200" dirty="0"/>
              <a:t>ports</a:t>
            </a:r>
          </a:p>
          <a:p>
            <a:pPr marL="571500" lvl="2" indent="-168275"/>
            <a:r>
              <a:rPr lang="en-US" sz="2400" dirty="0" smtClean="0"/>
              <a:t>OS</a:t>
            </a:r>
            <a:r>
              <a:rPr lang="th-TH" sz="2400" dirty="0" smtClean="0"/>
              <a:t> จะเป็นผู้กำหนดให้เอง</a:t>
            </a:r>
            <a:endParaRPr lang="en-US" sz="2400" dirty="0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6224588" y="3459163"/>
            <a:ext cx="1455737" cy="5238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137160" bIns="137160"/>
          <a:lstStyle/>
          <a:p>
            <a:pPr algn="ctr" eaLnBrk="0" hangingPunct="0"/>
            <a:r>
              <a:rPr lang="en-US" sz="2000">
                <a:latin typeface="Helvetica" panose="020B0604020202020204" pitchFamily="34" charset="0"/>
              </a:rPr>
              <a:t>TCP/UDP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6224588" y="4289425"/>
            <a:ext cx="1455737" cy="5238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137160" bIns="137160"/>
          <a:lstStyle/>
          <a:p>
            <a:pPr algn="ctr" eaLnBrk="0" hangingPunct="0"/>
            <a:r>
              <a:rPr lang="en-US" sz="2000">
                <a:latin typeface="Helvetica" panose="020B0604020202020204" pitchFamily="34" charset="0"/>
              </a:rPr>
              <a:t>IP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5910263" y="5135563"/>
            <a:ext cx="2114550" cy="590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137160" bIns="137160">
            <a:spAutoFit/>
          </a:bodyPr>
          <a:lstStyle/>
          <a:p>
            <a:pPr algn="ctr" eaLnBrk="0" hangingPunct="0"/>
            <a:r>
              <a:rPr lang="en-US" sz="2000">
                <a:latin typeface="Helvetica" panose="020B0604020202020204" pitchFamily="34" charset="0"/>
              </a:rPr>
              <a:t>Ethernet Adapter</a:t>
            </a:r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6953250" y="3979863"/>
            <a:ext cx="1588" cy="311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6953250" y="4826000"/>
            <a:ext cx="1588" cy="311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6064250" y="3187700"/>
            <a:ext cx="18288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5715000" y="1600200"/>
            <a:ext cx="2424113" cy="426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17420" name="Oval 12"/>
          <p:cNvSpPr>
            <a:spLocks noChangeArrowheads="1"/>
          </p:cNvSpPr>
          <p:nvPr/>
        </p:nvSpPr>
        <p:spPr bwMode="auto">
          <a:xfrm>
            <a:off x="6400800" y="2590800"/>
            <a:ext cx="220663" cy="22225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6553200" y="2895600"/>
            <a:ext cx="236538" cy="56515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17422" name="Oval 14"/>
          <p:cNvSpPr>
            <a:spLocks noChangeArrowheads="1"/>
          </p:cNvSpPr>
          <p:nvPr/>
        </p:nvSpPr>
        <p:spPr bwMode="auto">
          <a:xfrm>
            <a:off x="7467600" y="2590800"/>
            <a:ext cx="220663" cy="222250"/>
          </a:xfrm>
          <a:prstGeom prst="ellipse">
            <a:avLst/>
          </a:prstGeom>
          <a:solidFill>
            <a:srgbClr val="FF6600"/>
          </a:solidFill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 flipH="1">
            <a:off x="7135813" y="2819400"/>
            <a:ext cx="331787" cy="636588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6096000" y="4953000"/>
            <a:ext cx="18288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5943600" y="1828800"/>
            <a:ext cx="1066800" cy="838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137160" bIns="137160"/>
          <a:lstStyle/>
          <a:p>
            <a:pPr algn="ctr" eaLnBrk="0" hangingPunct="0"/>
            <a:r>
              <a:rPr lang="en-US" sz="2000">
                <a:latin typeface="Helvetica" panose="020B0604020202020204" pitchFamily="34" charset="0"/>
              </a:rPr>
              <a:t>NTP</a:t>
            </a:r>
          </a:p>
          <a:p>
            <a:pPr algn="ctr" eaLnBrk="0" hangingPunct="0"/>
            <a:r>
              <a:rPr lang="en-US" sz="2000">
                <a:latin typeface="Helvetica" panose="020B0604020202020204" pitchFamily="34" charset="0"/>
              </a:rPr>
              <a:t>daemon</a:t>
            </a:r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7010400" y="1828800"/>
            <a:ext cx="1066800" cy="838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137160" bIns="137160"/>
          <a:lstStyle/>
          <a:p>
            <a:pPr algn="ctr" eaLnBrk="0" hangingPunct="0"/>
            <a:r>
              <a:rPr lang="en-US" sz="2000">
                <a:latin typeface="Helvetica" panose="020B0604020202020204" pitchFamily="34" charset="0"/>
              </a:rPr>
              <a:t>Web </a:t>
            </a:r>
            <a:br>
              <a:rPr lang="en-US" sz="2000">
                <a:latin typeface="Helvetica" panose="020B0604020202020204" pitchFamily="34" charset="0"/>
              </a:rPr>
            </a:br>
            <a:r>
              <a:rPr lang="en-US" sz="2000">
                <a:latin typeface="Helvetica" panose="020B0604020202020204" pitchFamily="34" charset="0"/>
              </a:rPr>
              <a:t>server</a:t>
            </a:r>
          </a:p>
        </p:txBody>
      </p:sp>
      <p:sp>
        <p:nvSpPr>
          <p:cNvPr id="17427" name="Rectangle 19"/>
          <p:cNvSpPr>
            <a:spLocks noChangeArrowheads="1"/>
          </p:cNvSpPr>
          <p:nvPr/>
        </p:nvSpPr>
        <p:spPr bwMode="auto">
          <a:xfrm>
            <a:off x="5715000" y="2743200"/>
            <a:ext cx="949325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>
            <a:spAutoFit/>
          </a:bodyPr>
          <a:lstStyle/>
          <a:p>
            <a:pPr eaLnBrk="0" hangingPunct="0"/>
            <a:r>
              <a:rPr lang="en-US" sz="1600" i="1">
                <a:latin typeface="Helvetica" panose="020B0604020202020204" pitchFamily="34" charset="0"/>
              </a:rPr>
              <a:t>port 123</a:t>
            </a:r>
          </a:p>
        </p:txBody>
      </p:sp>
      <p:sp>
        <p:nvSpPr>
          <p:cNvPr id="17429" name="Rectangle 21"/>
          <p:cNvSpPr>
            <a:spLocks noChangeArrowheads="1"/>
          </p:cNvSpPr>
          <p:nvPr/>
        </p:nvSpPr>
        <p:spPr bwMode="auto">
          <a:xfrm>
            <a:off x="7392988" y="2819400"/>
            <a:ext cx="836612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>
            <a:spAutoFit/>
          </a:bodyPr>
          <a:lstStyle/>
          <a:p>
            <a:pPr eaLnBrk="0" hangingPunct="0"/>
            <a:r>
              <a:rPr lang="en-US" sz="1600" i="1">
                <a:latin typeface="Helvetica" panose="020B0604020202020204" pitchFamily="34" charset="0"/>
              </a:rPr>
              <a:t>port 80</a:t>
            </a:r>
          </a:p>
        </p:txBody>
      </p:sp>
    </p:spTree>
    <p:extLst>
      <p:ext uri="{BB962C8B-B14F-4D97-AF65-F5344CB8AC3E}">
        <p14:creationId xmlns:p14="http://schemas.microsoft.com/office/powerpoint/2010/main" xmlns="" val="1940286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Client-Server Application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600200"/>
            <a:ext cx="8623229" cy="4800600"/>
          </a:xfrm>
        </p:spPr>
        <p:txBody>
          <a:bodyPr>
            <a:normAutofit/>
          </a:bodyPr>
          <a:lstStyle/>
          <a:p>
            <a:r>
              <a:rPr lang="th-TH" sz="4000" dirty="0" smtClean="0"/>
              <a:t>การติดต่อระหว่าง</a:t>
            </a:r>
            <a:r>
              <a:rPr lang="en-US" sz="4000" dirty="0" smtClean="0"/>
              <a:t> Client-Server </a:t>
            </a:r>
            <a:r>
              <a:rPr lang="th-TH" sz="4000" dirty="0" smtClean="0"/>
              <a:t>จะผ่าน</a:t>
            </a:r>
            <a:r>
              <a:rPr lang="en-US" sz="4000" dirty="0" smtClean="0"/>
              <a:t> </a:t>
            </a:r>
            <a:r>
              <a:rPr lang="en-US" sz="4000" dirty="0" err="1" smtClean="0"/>
              <a:t>SocketAPI</a:t>
            </a:r>
            <a:endParaRPr lang="th-TH" sz="4000" dirty="0"/>
          </a:p>
        </p:txBody>
      </p:sp>
      <p:sp>
        <p:nvSpPr>
          <p:cNvPr id="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C544-26A8-4E74-A205-C143D9F643DB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87043" name="Text Box 3"/>
          <p:cNvSpPr txBox="1">
            <a:spLocks noChangeArrowheads="1"/>
          </p:cNvSpPr>
          <p:nvPr/>
        </p:nvSpPr>
        <p:spPr bwMode="auto">
          <a:xfrm>
            <a:off x="1042988" y="4221163"/>
            <a:ext cx="1455737" cy="5238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137160" bIns="137160"/>
          <a:lstStyle/>
          <a:p>
            <a:pPr algn="ctr" eaLnBrk="0" hangingPunct="0"/>
            <a:r>
              <a:rPr lang="en-US" sz="2000">
                <a:latin typeface="Arial" panose="020B0604020202020204" pitchFamily="34" charset="0"/>
              </a:rPr>
              <a:t>TCP/UDP</a:t>
            </a:r>
          </a:p>
        </p:txBody>
      </p: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1042988" y="5051425"/>
            <a:ext cx="1455737" cy="5238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137160" bIns="137160"/>
          <a:lstStyle/>
          <a:p>
            <a:pPr algn="ctr" eaLnBrk="0" hangingPunct="0"/>
            <a:r>
              <a:rPr lang="en-US" sz="2000">
                <a:latin typeface="Arial" panose="020B0604020202020204" pitchFamily="34" charset="0"/>
              </a:rPr>
              <a:t>IP</a:t>
            </a:r>
          </a:p>
        </p:txBody>
      </p:sp>
      <p:sp>
        <p:nvSpPr>
          <p:cNvPr id="87045" name="Text Box 5"/>
          <p:cNvSpPr txBox="1">
            <a:spLocks noChangeArrowheads="1"/>
          </p:cNvSpPr>
          <p:nvPr/>
        </p:nvSpPr>
        <p:spPr bwMode="auto">
          <a:xfrm>
            <a:off x="728663" y="5897563"/>
            <a:ext cx="2114550" cy="590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137160" bIns="137160">
            <a:spAutoFit/>
          </a:bodyPr>
          <a:lstStyle/>
          <a:p>
            <a:pPr algn="ctr" eaLnBrk="0" hangingPunct="0"/>
            <a:r>
              <a:rPr lang="en-US" sz="2000">
                <a:latin typeface="Arial" panose="020B0604020202020204" pitchFamily="34" charset="0"/>
              </a:rPr>
              <a:t>Ethernet Adapter</a:t>
            </a:r>
          </a:p>
        </p:txBody>
      </p:sp>
      <p:sp>
        <p:nvSpPr>
          <p:cNvPr id="87046" name="Line 6"/>
          <p:cNvSpPr>
            <a:spLocks noChangeShapeType="1"/>
          </p:cNvSpPr>
          <p:nvPr/>
        </p:nvSpPr>
        <p:spPr bwMode="auto">
          <a:xfrm>
            <a:off x="1771650" y="4741863"/>
            <a:ext cx="1588" cy="311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7047" name="Line 7"/>
          <p:cNvSpPr>
            <a:spLocks noChangeShapeType="1"/>
          </p:cNvSpPr>
          <p:nvPr/>
        </p:nvSpPr>
        <p:spPr bwMode="auto">
          <a:xfrm>
            <a:off x="1771650" y="5588000"/>
            <a:ext cx="1588" cy="311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7048" name="Oval 8"/>
          <p:cNvSpPr>
            <a:spLocks noChangeArrowheads="1"/>
          </p:cNvSpPr>
          <p:nvPr/>
        </p:nvSpPr>
        <p:spPr bwMode="auto">
          <a:xfrm>
            <a:off x="811213" y="2530475"/>
            <a:ext cx="1939925" cy="1028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pPr algn="ctr" eaLnBrk="0" hangingPunct="0"/>
            <a:r>
              <a:rPr lang="en-US" sz="2000">
                <a:latin typeface="Arial" panose="020B0604020202020204" pitchFamily="34" charset="0"/>
              </a:rPr>
              <a:t>Server</a:t>
            </a:r>
          </a:p>
        </p:txBody>
      </p:sp>
      <p:sp>
        <p:nvSpPr>
          <p:cNvPr id="87049" name="Line 9"/>
          <p:cNvSpPr>
            <a:spLocks noChangeShapeType="1"/>
          </p:cNvSpPr>
          <p:nvPr/>
        </p:nvSpPr>
        <p:spPr bwMode="auto">
          <a:xfrm>
            <a:off x="882650" y="3949700"/>
            <a:ext cx="18288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7050" name="Rectangle 10"/>
          <p:cNvSpPr>
            <a:spLocks noChangeArrowheads="1"/>
          </p:cNvSpPr>
          <p:nvPr/>
        </p:nvSpPr>
        <p:spPr bwMode="auto">
          <a:xfrm>
            <a:off x="609600" y="2362200"/>
            <a:ext cx="2347913" cy="426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7051" name="Oval 11"/>
          <p:cNvSpPr>
            <a:spLocks noChangeArrowheads="1"/>
          </p:cNvSpPr>
          <p:nvPr/>
        </p:nvSpPr>
        <p:spPr bwMode="auto">
          <a:xfrm>
            <a:off x="1154113" y="3168650"/>
            <a:ext cx="220662" cy="22225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7052" name="Line 12"/>
          <p:cNvSpPr>
            <a:spLocks noChangeShapeType="1"/>
          </p:cNvSpPr>
          <p:nvPr/>
        </p:nvSpPr>
        <p:spPr bwMode="auto">
          <a:xfrm>
            <a:off x="1293813" y="3384550"/>
            <a:ext cx="314325" cy="8382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7053" name="Oval 13"/>
          <p:cNvSpPr>
            <a:spLocks noChangeArrowheads="1"/>
          </p:cNvSpPr>
          <p:nvPr/>
        </p:nvSpPr>
        <p:spPr bwMode="auto">
          <a:xfrm>
            <a:off x="2279650" y="3168650"/>
            <a:ext cx="220663" cy="222250"/>
          </a:xfrm>
          <a:prstGeom prst="ellipse">
            <a:avLst/>
          </a:prstGeom>
          <a:solidFill>
            <a:srgbClr val="FF6600"/>
          </a:solidFill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7054" name="Line 14"/>
          <p:cNvSpPr>
            <a:spLocks noChangeShapeType="1"/>
          </p:cNvSpPr>
          <p:nvPr/>
        </p:nvSpPr>
        <p:spPr bwMode="auto">
          <a:xfrm flipH="1">
            <a:off x="1954213" y="3384550"/>
            <a:ext cx="388937" cy="833438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7055" name="Text Box 15"/>
          <p:cNvSpPr txBox="1">
            <a:spLocks noChangeArrowheads="1"/>
          </p:cNvSpPr>
          <p:nvPr/>
        </p:nvSpPr>
        <p:spPr bwMode="auto">
          <a:xfrm>
            <a:off x="5160963" y="4219575"/>
            <a:ext cx="1465262" cy="5238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137160" bIns="137160"/>
          <a:lstStyle/>
          <a:p>
            <a:pPr algn="ctr" eaLnBrk="0" hangingPunct="0"/>
            <a:r>
              <a:rPr lang="en-US" sz="2000">
                <a:latin typeface="Arial" panose="020B0604020202020204" pitchFamily="34" charset="0"/>
              </a:rPr>
              <a:t>TCP/UDP</a:t>
            </a:r>
          </a:p>
        </p:txBody>
      </p:sp>
      <p:sp>
        <p:nvSpPr>
          <p:cNvPr id="87056" name="Text Box 16"/>
          <p:cNvSpPr txBox="1">
            <a:spLocks noChangeArrowheads="1"/>
          </p:cNvSpPr>
          <p:nvPr/>
        </p:nvSpPr>
        <p:spPr bwMode="auto">
          <a:xfrm>
            <a:off x="5160963" y="5049838"/>
            <a:ext cx="1465262" cy="5238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137160" bIns="137160"/>
          <a:lstStyle/>
          <a:p>
            <a:pPr algn="ctr" eaLnBrk="0" hangingPunct="0"/>
            <a:r>
              <a:rPr lang="en-US" sz="2000">
                <a:latin typeface="Arial" panose="020B0604020202020204" pitchFamily="34" charset="0"/>
              </a:rPr>
              <a:t>IP</a:t>
            </a:r>
          </a:p>
        </p:txBody>
      </p:sp>
      <p:sp>
        <p:nvSpPr>
          <p:cNvPr id="87057" name="Text Box 17"/>
          <p:cNvSpPr txBox="1">
            <a:spLocks noChangeArrowheads="1"/>
          </p:cNvSpPr>
          <p:nvPr/>
        </p:nvSpPr>
        <p:spPr bwMode="auto">
          <a:xfrm>
            <a:off x="4849813" y="5894388"/>
            <a:ext cx="2114550" cy="590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137160" bIns="137160">
            <a:spAutoFit/>
          </a:bodyPr>
          <a:lstStyle/>
          <a:p>
            <a:pPr algn="ctr" eaLnBrk="0" hangingPunct="0"/>
            <a:r>
              <a:rPr lang="en-US" sz="2000">
                <a:latin typeface="Arial" panose="020B0604020202020204" pitchFamily="34" charset="0"/>
              </a:rPr>
              <a:t>Ethernet Adapter</a:t>
            </a:r>
          </a:p>
        </p:txBody>
      </p:sp>
      <p:sp>
        <p:nvSpPr>
          <p:cNvPr id="87058" name="Line 18"/>
          <p:cNvSpPr>
            <a:spLocks noChangeShapeType="1"/>
          </p:cNvSpPr>
          <p:nvPr/>
        </p:nvSpPr>
        <p:spPr bwMode="auto">
          <a:xfrm>
            <a:off x="5892800" y="4740275"/>
            <a:ext cx="0" cy="311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7059" name="Line 19"/>
          <p:cNvSpPr>
            <a:spLocks noChangeShapeType="1"/>
          </p:cNvSpPr>
          <p:nvPr/>
        </p:nvSpPr>
        <p:spPr bwMode="auto">
          <a:xfrm>
            <a:off x="5892800" y="5586413"/>
            <a:ext cx="0" cy="311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7060" name="Line 20"/>
          <p:cNvSpPr>
            <a:spLocks noChangeShapeType="1"/>
          </p:cNvSpPr>
          <p:nvPr/>
        </p:nvSpPr>
        <p:spPr bwMode="auto">
          <a:xfrm>
            <a:off x="4999038" y="3948113"/>
            <a:ext cx="18399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7061" name="Rectangle 21"/>
          <p:cNvSpPr>
            <a:spLocks noChangeArrowheads="1"/>
          </p:cNvSpPr>
          <p:nvPr/>
        </p:nvSpPr>
        <p:spPr bwMode="auto">
          <a:xfrm>
            <a:off x="4724400" y="2362200"/>
            <a:ext cx="2362200" cy="419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7062" name="Oval 22"/>
          <p:cNvSpPr>
            <a:spLocks noChangeArrowheads="1"/>
          </p:cNvSpPr>
          <p:nvPr/>
        </p:nvSpPr>
        <p:spPr bwMode="auto">
          <a:xfrm>
            <a:off x="5334000" y="3352800"/>
            <a:ext cx="220663" cy="220663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7063" name="Line 23"/>
          <p:cNvSpPr>
            <a:spLocks noChangeShapeType="1"/>
          </p:cNvSpPr>
          <p:nvPr/>
        </p:nvSpPr>
        <p:spPr bwMode="auto">
          <a:xfrm>
            <a:off x="5486400" y="3581400"/>
            <a:ext cx="242888" cy="639763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7064" name="Oval 24"/>
          <p:cNvSpPr>
            <a:spLocks noChangeArrowheads="1"/>
          </p:cNvSpPr>
          <p:nvPr/>
        </p:nvSpPr>
        <p:spPr bwMode="auto">
          <a:xfrm>
            <a:off x="6324600" y="3352800"/>
            <a:ext cx="222250" cy="220663"/>
          </a:xfrm>
          <a:prstGeom prst="ellipse">
            <a:avLst/>
          </a:prstGeom>
          <a:solidFill>
            <a:srgbClr val="FF6600"/>
          </a:solidFill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7065" name="Line 25"/>
          <p:cNvSpPr>
            <a:spLocks noChangeShapeType="1"/>
          </p:cNvSpPr>
          <p:nvPr/>
        </p:nvSpPr>
        <p:spPr bwMode="auto">
          <a:xfrm flipH="1">
            <a:off x="6076950" y="3581400"/>
            <a:ext cx="323850" cy="635000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7066" name="Oval 26"/>
          <p:cNvSpPr>
            <a:spLocks noChangeArrowheads="1"/>
          </p:cNvSpPr>
          <p:nvPr/>
        </p:nvSpPr>
        <p:spPr bwMode="auto">
          <a:xfrm>
            <a:off x="4965700" y="2878138"/>
            <a:ext cx="809625" cy="8048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7067" name="Oval 27"/>
          <p:cNvSpPr>
            <a:spLocks noChangeArrowheads="1"/>
          </p:cNvSpPr>
          <p:nvPr/>
        </p:nvSpPr>
        <p:spPr bwMode="auto">
          <a:xfrm>
            <a:off x="6094413" y="2878138"/>
            <a:ext cx="808037" cy="8048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7068" name="Text Box 28"/>
          <p:cNvSpPr txBox="1">
            <a:spLocks noChangeArrowheads="1"/>
          </p:cNvSpPr>
          <p:nvPr/>
        </p:nvSpPr>
        <p:spPr bwMode="auto">
          <a:xfrm>
            <a:off x="5486400" y="2514600"/>
            <a:ext cx="981075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>
            <a:spAutoFit/>
          </a:bodyPr>
          <a:lstStyle/>
          <a:p>
            <a:pPr eaLnBrk="0" hangingPunct="0"/>
            <a:r>
              <a:rPr lang="en-US" sz="2000">
                <a:latin typeface="Arial" panose="020B0604020202020204" pitchFamily="34" charset="0"/>
              </a:rPr>
              <a:t>Clients</a:t>
            </a:r>
          </a:p>
        </p:txBody>
      </p:sp>
      <p:sp>
        <p:nvSpPr>
          <p:cNvPr id="87069" name="Line 29"/>
          <p:cNvSpPr>
            <a:spLocks noChangeShapeType="1"/>
          </p:cNvSpPr>
          <p:nvPr/>
        </p:nvSpPr>
        <p:spPr bwMode="auto">
          <a:xfrm>
            <a:off x="2895600" y="6248400"/>
            <a:ext cx="1828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7071" name="Rectangle 31"/>
          <p:cNvSpPr>
            <a:spLocks noChangeArrowheads="1"/>
          </p:cNvSpPr>
          <p:nvPr/>
        </p:nvSpPr>
        <p:spPr bwMode="auto">
          <a:xfrm>
            <a:off x="3276600" y="4419600"/>
            <a:ext cx="1709738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>
            <a:spAutoFit/>
          </a:bodyPr>
          <a:lstStyle/>
          <a:p>
            <a:pPr eaLnBrk="0" hangingPunct="0"/>
            <a:r>
              <a:rPr lang="en-US">
                <a:solidFill>
                  <a:srgbClr val="CC0000"/>
                </a:solidFill>
                <a:latin typeface="Arial" panose="020B0604020202020204" pitchFamily="34" charset="0"/>
              </a:rPr>
              <a:t>Socket API</a:t>
            </a:r>
          </a:p>
        </p:txBody>
      </p:sp>
      <p:sp>
        <p:nvSpPr>
          <p:cNvPr id="87072" name="Line 32"/>
          <p:cNvSpPr>
            <a:spLocks noChangeShapeType="1"/>
          </p:cNvSpPr>
          <p:nvPr/>
        </p:nvSpPr>
        <p:spPr bwMode="auto">
          <a:xfrm flipH="1" flipV="1">
            <a:off x="2590800" y="4038600"/>
            <a:ext cx="6858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7073" name="Line 33"/>
          <p:cNvSpPr>
            <a:spLocks noChangeShapeType="1"/>
          </p:cNvSpPr>
          <p:nvPr/>
        </p:nvSpPr>
        <p:spPr bwMode="auto">
          <a:xfrm flipV="1">
            <a:off x="4495800" y="4038600"/>
            <a:ext cx="5334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7074" name="Line 34"/>
          <p:cNvSpPr>
            <a:spLocks noChangeShapeType="1"/>
          </p:cNvSpPr>
          <p:nvPr/>
        </p:nvSpPr>
        <p:spPr bwMode="auto">
          <a:xfrm>
            <a:off x="914400" y="5715000"/>
            <a:ext cx="18288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7075" name="Line 35"/>
          <p:cNvSpPr>
            <a:spLocks noChangeShapeType="1"/>
          </p:cNvSpPr>
          <p:nvPr/>
        </p:nvSpPr>
        <p:spPr bwMode="auto">
          <a:xfrm>
            <a:off x="5029200" y="5715000"/>
            <a:ext cx="18288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7076" name="AutoShape 36"/>
          <p:cNvSpPr>
            <a:spLocks/>
          </p:cNvSpPr>
          <p:nvPr/>
        </p:nvSpPr>
        <p:spPr bwMode="auto">
          <a:xfrm>
            <a:off x="7162800" y="2438400"/>
            <a:ext cx="152400" cy="1447800"/>
          </a:xfrm>
          <a:prstGeom prst="rightBrace">
            <a:avLst>
              <a:gd name="adj1" fmla="val 7916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7077" name="AutoShape 37"/>
          <p:cNvSpPr>
            <a:spLocks/>
          </p:cNvSpPr>
          <p:nvPr/>
        </p:nvSpPr>
        <p:spPr bwMode="auto">
          <a:xfrm>
            <a:off x="7162800" y="4114800"/>
            <a:ext cx="152400" cy="1447800"/>
          </a:xfrm>
          <a:prstGeom prst="rightBrace">
            <a:avLst>
              <a:gd name="adj1" fmla="val 7916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7078" name="AutoShape 38"/>
          <p:cNvSpPr>
            <a:spLocks/>
          </p:cNvSpPr>
          <p:nvPr/>
        </p:nvSpPr>
        <p:spPr bwMode="auto">
          <a:xfrm>
            <a:off x="7162800" y="5867400"/>
            <a:ext cx="228600" cy="609600"/>
          </a:xfrm>
          <a:prstGeom prst="rightBrace">
            <a:avLst>
              <a:gd name="adj1" fmla="val 22222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7079" name="Text Box 39"/>
          <p:cNvSpPr txBox="1">
            <a:spLocks noChangeArrowheads="1"/>
          </p:cNvSpPr>
          <p:nvPr/>
        </p:nvSpPr>
        <p:spPr bwMode="auto">
          <a:xfrm>
            <a:off x="7462838" y="5989638"/>
            <a:ext cx="1049337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>
            <a:spAutoFit/>
          </a:bodyPr>
          <a:lstStyle/>
          <a:p>
            <a:pPr eaLnBrk="0" hangingPunct="0"/>
            <a:r>
              <a:rPr lang="en-US" sz="1600">
                <a:latin typeface="Arial" panose="020B0604020202020204" pitchFamily="34" charset="0"/>
              </a:rPr>
              <a:t>hardware</a:t>
            </a:r>
          </a:p>
        </p:txBody>
      </p:sp>
      <p:sp>
        <p:nvSpPr>
          <p:cNvPr id="87080" name="Text Box 40"/>
          <p:cNvSpPr txBox="1">
            <a:spLocks noChangeArrowheads="1"/>
          </p:cNvSpPr>
          <p:nvPr/>
        </p:nvSpPr>
        <p:spPr bwMode="auto">
          <a:xfrm>
            <a:off x="7391400" y="4465638"/>
            <a:ext cx="751809" cy="595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>
            <a:spAutoFit/>
          </a:bodyPr>
          <a:lstStyle/>
          <a:p>
            <a:pPr eaLnBrk="0" hangingPunct="0"/>
            <a:r>
              <a:rPr lang="en-US" sz="1600" dirty="0" smtClean="0">
                <a:latin typeface="Arial" panose="020B0604020202020204" pitchFamily="34" charset="0"/>
              </a:rPr>
              <a:t>OS</a:t>
            </a:r>
            <a:endParaRPr lang="en-US" sz="1600" dirty="0">
              <a:latin typeface="Arial" panose="020B0604020202020204" pitchFamily="34" charset="0"/>
            </a:endParaRPr>
          </a:p>
          <a:p>
            <a:pPr eaLnBrk="0" hangingPunct="0"/>
            <a:r>
              <a:rPr lang="en-US" sz="1600" dirty="0">
                <a:latin typeface="Arial" panose="020B0604020202020204" pitchFamily="34" charset="0"/>
              </a:rPr>
              <a:t>space</a:t>
            </a:r>
          </a:p>
        </p:txBody>
      </p:sp>
      <p:sp>
        <p:nvSpPr>
          <p:cNvPr id="87081" name="Text Box 41"/>
          <p:cNvSpPr txBox="1">
            <a:spLocks noChangeArrowheads="1"/>
          </p:cNvSpPr>
          <p:nvPr/>
        </p:nvSpPr>
        <p:spPr bwMode="auto">
          <a:xfrm>
            <a:off x="7391400" y="2789238"/>
            <a:ext cx="1205458" cy="595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>
            <a:spAutoFit/>
          </a:bodyPr>
          <a:lstStyle/>
          <a:p>
            <a:pPr eaLnBrk="0" hangingPunct="0"/>
            <a:r>
              <a:rPr lang="en-US" sz="1600" dirty="0" smtClean="0">
                <a:latin typeface="Arial" panose="020B0604020202020204" pitchFamily="34" charset="0"/>
              </a:rPr>
              <a:t>Application</a:t>
            </a:r>
            <a:endParaRPr lang="en-US" sz="1600" dirty="0">
              <a:latin typeface="Arial" panose="020B0604020202020204" pitchFamily="34" charset="0"/>
            </a:endParaRPr>
          </a:p>
          <a:p>
            <a:pPr eaLnBrk="0" hangingPunct="0"/>
            <a:r>
              <a:rPr lang="en-US" sz="1600" dirty="0">
                <a:latin typeface="Arial" panose="020B0604020202020204" pitchFamily="34" charset="0"/>
              </a:rPr>
              <a:t>space</a:t>
            </a:r>
          </a:p>
        </p:txBody>
      </p:sp>
      <p:sp>
        <p:nvSpPr>
          <p:cNvPr id="87082" name="Line 42"/>
          <p:cNvSpPr>
            <a:spLocks noChangeShapeType="1"/>
          </p:cNvSpPr>
          <p:nvPr/>
        </p:nvSpPr>
        <p:spPr bwMode="auto">
          <a:xfrm flipH="1" flipV="1">
            <a:off x="2514600" y="3276600"/>
            <a:ext cx="64452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  <p:sp>
        <p:nvSpPr>
          <p:cNvPr id="87083" name="Rectangle 43"/>
          <p:cNvSpPr>
            <a:spLocks noChangeArrowheads="1"/>
          </p:cNvSpPr>
          <p:nvPr/>
        </p:nvSpPr>
        <p:spPr bwMode="auto">
          <a:xfrm>
            <a:off x="3171825" y="2973388"/>
            <a:ext cx="766763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</a:rPr>
              <a:t>ports</a:t>
            </a:r>
          </a:p>
        </p:txBody>
      </p:sp>
      <p:sp>
        <p:nvSpPr>
          <p:cNvPr id="87084" name="Line 44"/>
          <p:cNvSpPr>
            <a:spLocks noChangeShapeType="1"/>
          </p:cNvSpPr>
          <p:nvPr/>
        </p:nvSpPr>
        <p:spPr bwMode="auto">
          <a:xfrm>
            <a:off x="4014788" y="3211512"/>
            <a:ext cx="1146175" cy="200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989272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594" name="Rectangle 2"/>
          <p:cNvSpPr>
            <a:spLocks noChangeArrowheads="1"/>
          </p:cNvSpPr>
          <p:nvPr/>
        </p:nvSpPr>
        <p:spPr bwMode="auto">
          <a:xfrm>
            <a:off x="6740525" y="3990975"/>
            <a:ext cx="1465263" cy="103505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 sz="16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50595" name="Rectangle 3"/>
          <p:cNvSpPr>
            <a:spLocks noChangeArrowheads="1"/>
          </p:cNvSpPr>
          <p:nvPr/>
        </p:nvSpPr>
        <p:spPr bwMode="auto">
          <a:xfrm>
            <a:off x="796925" y="3990975"/>
            <a:ext cx="1465263" cy="103505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 sz="16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50610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ส่วนประกอบของ</a:t>
            </a:r>
            <a:r>
              <a:rPr lang="en-US" dirty="0" smtClean="0"/>
              <a:t> Socket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 smtClean="0"/>
              <a:t>ที่อยู่ของเครื่อง </a:t>
            </a:r>
            <a:r>
              <a:rPr lang="en-US" sz="3200" dirty="0" smtClean="0"/>
              <a:t>(IP)</a:t>
            </a:r>
          </a:p>
          <a:p>
            <a:r>
              <a:rPr lang="th-TH" sz="3200" dirty="0" smtClean="0"/>
              <a:t>ที่อยู่ของโปรแกรมในเครื่อง (</a:t>
            </a:r>
            <a:r>
              <a:rPr lang="en-US" sz="3200" dirty="0" smtClean="0"/>
              <a:t>Port)</a:t>
            </a:r>
          </a:p>
          <a:p>
            <a:r>
              <a:rPr lang="en-US" sz="3200" dirty="0" err="1" smtClean="0"/>
              <a:t>Address+Port</a:t>
            </a:r>
            <a:r>
              <a:rPr lang="th-TH" sz="3200" dirty="0" smtClean="0"/>
              <a:t> </a:t>
            </a:r>
            <a:r>
              <a:rPr lang="en-US" sz="3200" dirty="0" smtClean="0"/>
              <a:t>=</a:t>
            </a:r>
            <a:r>
              <a:rPr lang="th-TH" sz="3200" dirty="0" smtClean="0"/>
              <a:t> </a:t>
            </a:r>
            <a:r>
              <a:rPr lang="en-US" sz="3200" dirty="0" smtClean="0"/>
              <a:t>Socket</a:t>
            </a:r>
            <a:endParaRPr lang="th-TH" sz="3200" dirty="0" smtClean="0"/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4B078-E843-4C18-AAAA-EF7A09EB94A3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50597" name="Text Box 5"/>
          <p:cNvSpPr txBox="1">
            <a:spLocks noChangeArrowheads="1"/>
          </p:cNvSpPr>
          <p:nvPr/>
        </p:nvSpPr>
        <p:spPr bwMode="auto">
          <a:xfrm>
            <a:off x="2521076" y="4499302"/>
            <a:ext cx="404469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Connection socket pair</a:t>
            </a:r>
          </a:p>
          <a:p>
            <a:pPr algn="ctr" eaLnBrk="0" hangingPunct="0"/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128.2.194.242</a:t>
            </a:r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1400" b="1" dirty="0">
                <a:solidFill>
                  <a:srgbClr val="00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3479</a:t>
            </a:r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400" b="1" dirty="0">
                <a:solidFill>
                  <a:srgbClr val="9966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208.216.181.15</a:t>
            </a:r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1400" b="1" dirty="0">
                <a:solidFill>
                  <a:srgbClr val="00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80</a:t>
            </a:r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</p:txBody>
      </p:sp>
      <p:sp>
        <p:nvSpPr>
          <p:cNvPr id="750598" name="Oval 6"/>
          <p:cNvSpPr>
            <a:spLocks noChangeArrowheads="1"/>
          </p:cNvSpPr>
          <p:nvPr/>
        </p:nvSpPr>
        <p:spPr bwMode="auto">
          <a:xfrm>
            <a:off x="6788150" y="4098925"/>
            <a:ext cx="1287463" cy="796925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/>
          <a:lstStyle>
            <a:lvl1pPr defTabSz="912813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defTabSz="912813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12813" defTabSz="912813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70013" defTabSz="912813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825625" defTabSz="912813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82825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740025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97225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654425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sz="1400" b="1">
                <a:latin typeface="Consolas" panose="020B0609020204030204" pitchFamily="49" charset="0"/>
                <a:cs typeface="Consolas" panose="020B0609020204030204" pitchFamily="49" charset="0"/>
              </a:rPr>
              <a:t>Server</a:t>
            </a:r>
          </a:p>
          <a:p>
            <a:pPr algn="ctr"/>
            <a:r>
              <a:rPr lang="en-US" sz="1400" b="1">
                <a:latin typeface="Consolas" panose="020B0609020204030204" pitchFamily="49" charset="0"/>
                <a:cs typeface="Consolas" panose="020B0609020204030204" pitchFamily="49" charset="0"/>
              </a:rPr>
              <a:t>(port 80)</a:t>
            </a:r>
          </a:p>
        </p:txBody>
      </p:sp>
      <p:sp>
        <p:nvSpPr>
          <p:cNvPr id="750599" name="Oval 7"/>
          <p:cNvSpPr>
            <a:spLocks noChangeArrowheads="1"/>
          </p:cNvSpPr>
          <p:nvPr/>
        </p:nvSpPr>
        <p:spPr bwMode="auto">
          <a:xfrm>
            <a:off x="933450" y="4098925"/>
            <a:ext cx="1287463" cy="796925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107763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91430" tIns="45716" rIns="91430" bIns="45716" anchor="ctr"/>
          <a:lstStyle>
            <a:lvl1pPr defTabSz="912813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defTabSz="912813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12813" defTabSz="912813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70013" defTabSz="912813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825625" defTabSz="912813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82825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740025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97225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654425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sz="1400" b="1">
                <a:latin typeface="Consolas" panose="020B0609020204030204" pitchFamily="49" charset="0"/>
                <a:cs typeface="Consolas" panose="020B0609020204030204" pitchFamily="49" charset="0"/>
              </a:rPr>
              <a:t>Client</a:t>
            </a:r>
          </a:p>
        </p:txBody>
      </p:sp>
      <p:sp>
        <p:nvSpPr>
          <p:cNvPr id="750600" name="Line 8"/>
          <p:cNvSpPr>
            <a:spLocks noChangeShapeType="1"/>
          </p:cNvSpPr>
          <p:nvPr/>
        </p:nvSpPr>
        <p:spPr bwMode="auto">
          <a:xfrm>
            <a:off x="2278063" y="4502150"/>
            <a:ext cx="44513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 sz="16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50601" name="Oval 9"/>
          <p:cNvSpPr>
            <a:spLocks noChangeAspect="1" noChangeArrowheads="1"/>
          </p:cNvSpPr>
          <p:nvPr/>
        </p:nvSpPr>
        <p:spPr bwMode="auto">
          <a:xfrm>
            <a:off x="2149475" y="4437063"/>
            <a:ext cx="128588" cy="1285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 sz="16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50602" name="Oval 10"/>
          <p:cNvSpPr>
            <a:spLocks noChangeAspect="1" noChangeArrowheads="1"/>
          </p:cNvSpPr>
          <p:nvPr/>
        </p:nvSpPr>
        <p:spPr bwMode="auto">
          <a:xfrm>
            <a:off x="6729413" y="4437063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 sz="16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50603" name="Text Box 11"/>
          <p:cNvSpPr txBox="1">
            <a:spLocks noChangeArrowheads="1"/>
          </p:cNvSpPr>
          <p:nvPr/>
        </p:nvSpPr>
        <p:spPr bwMode="auto">
          <a:xfrm>
            <a:off x="1480312" y="3257877"/>
            <a:ext cx="227177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400" b="1" i="1">
                <a:latin typeface="Consolas" panose="020B0609020204030204" pitchFamily="49" charset="0"/>
                <a:cs typeface="Consolas" panose="020B0609020204030204" pitchFamily="49" charset="0"/>
              </a:rPr>
              <a:t>Client socket address</a:t>
            </a:r>
          </a:p>
          <a:p>
            <a:pPr algn="ctr" eaLnBrk="0" hangingPunct="0"/>
            <a:r>
              <a:rPr lang="en-US" sz="1400" b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128.2.194.242</a:t>
            </a:r>
            <a:r>
              <a:rPr lang="en-US" sz="1400" b="1"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1400" b="1">
                <a:solidFill>
                  <a:srgbClr val="00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3479</a:t>
            </a:r>
          </a:p>
        </p:txBody>
      </p:sp>
      <p:sp>
        <p:nvSpPr>
          <p:cNvPr id="750604" name="Text Box 12"/>
          <p:cNvSpPr txBox="1">
            <a:spLocks noChangeArrowheads="1"/>
          </p:cNvSpPr>
          <p:nvPr/>
        </p:nvSpPr>
        <p:spPr bwMode="auto">
          <a:xfrm>
            <a:off x="5157788" y="3257877"/>
            <a:ext cx="25892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0" hangingPunct="0"/>
            <a:r>
              <a:rPr lang="en-US" sz="1400" b="1" i="1">
                <a:latin typeface="Consolas" panose="020B0609020204030204" pitchFamily="49" charset="0"/>
                <a:cs typeface="Consolas" panose="020B0609020204030204" pitchFamily="49" charset="0"/>
              </a:rPr>
              <a:t>Server socket address</a:t>
            </a:r>
          </a:p>
          <a:p>
            <a:pPr algn="ctr" eaLnBrk="0" hangingPunct="0"/>
            <a:r>
              <a:rPr lang="en-US" sz="1400" b="1">
                <a:solidFill>
                  <a:srgbClr val="9966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208.216.181.15</a:t>
            </a:r>
            <a:r>
              <a:rPr lang="en-US" sz="1400" b="1"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1400" b="1">
                <a:solidFill>
                  <a:srgbClr val="00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80</a:t>
            </a:r>
          </a:p>
        </p:txBody>
      </p:sp>
      <p:sp>
        <p:nvSpPr>
          <p:cNvPr id="750605" name="Line 13"/>
          <p:cNvSpPr>
            <a:spLocks noChangeShapeType="1"/>
          </p:cNvSpPr>
          <p:nvPr/>
        </p:nvSpPr>
        <p:spPr bwMode="auto">
          <a:xfrm flipH="1">
            <a:off x="2278063" y="3810000"/>
            <a:ext cx="303212" cy="627063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 sz="16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50606" name="Line 14"/>
          <p:cNvSpPr>
            <a:spLocks noChangeShapeType="1"/>
          </p:cNvSpPr>
          <p:nvPr/>
        </p:nvSpPr>
        <p:spPr bwMode="auto">
          <a:xfrm>
            <a:off x="6445250" y="3810000"/>
            <a:ext cx="303213" cy="627063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 sz="16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50607" name="Text Box 15"/>
          <p:cNvSpPr txBox="1">
            <a:spLocks noChangeArrowheads="1"/>
          </p:cNvSpPr>
          <p:nvPr/>
        </p:nvSpPr>
        <p:spPr bwMode="auto">
          <a:xfrm>
            <a:off x="593067" y="5162877"/>
            <a:ext cx="207300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400" b="1">
                <a:latin typeface="Consolas" panose="020B0609020204030204" pitchFamily="49" charset="0"/>
                <a:cs typeface="Consolas" panose="020B0609020204030204" pitchFamily="49" charset="0"/>
              </a:rPr>
              <a:t>Client host address</a:t>
            </a:r>
          </a:p>
          <a:p>
            <a:pPr algn="ctr" eaLnBrk="0" hangingPunct="0"/>
            <a:r>
              <a:rPr lang="en-US" sz="1400" b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128.2.194.242</a:t>
            </a:r>
            <a:r>
              <a:rPr lang="en-US" sz="1400" b="1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en-US" sz="2000" b="1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50608" name="Text Box 16"/>
          <p:cNvSpPr txBox="1">
            <a:spLocks noChangeArrowheads="1"/>
          </p:cNvSpPr>
          <p:nvPr/>
        </p:nvSpPr>
        <p:spPr bwMode="auto">
          <a:xfrm>
            <a:off x="6484280" y="5162877"/>
            <a:ext cx="207300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400" b="1">
                <a:latin typeface="Consolas" panose="020B0609020204030204" pitchFamily="49" charset="0"/>
                <a:cs typeface="Consolas" panose="020B0609020204030204" pitchFamily="49" charset="0"/>
              </a:rPr>
              <a:t>Server host address</a:t>
            </a:r>
          </a:p>
          <a:p>
            <a:pPr algn="ctr" eaLnBrk="0" hangingPunct="0"/>
            <a:r>
              <a:rPr lang="en-US" sz="1400" b="1">
                <a:solidFill>
                  <a:srgbClr val="9966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208.216.181.15</a:t>
            </a:r>
          </a:p>
        </p:txBody>
      </p:sp>
      <p:sp>
        <p:nvSpPr>
          <p:cNvPr id="750613" name="Text Box 21"/>
          <p:cNvSpPr txBox="1">
            <a:spLocks noChangeArrowheads="1"/>
          </p:cNvSpPr>
          <p:nvPr/>
        </p:nvSpPr>
        <p:spPr bwMode="auto">
          <a:xfrm>
            <a:off x="342692" y="5954713"/>
            <a:ext cx="2965877" cy="363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4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Port </a:t>
            </a:r>
            <a:r>
              <a:rPr lang="th-TH" sz="14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ฝั่ง</a:t>
            </a:r>
            <a:r>
              <a:rPr lang="en-US" sz="14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 Client</a:t>
            </a:r>
            <a:r>
              <a:rPr lang="th-TH" sz="14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ถูกกำหนดโดย</a:t>
            </a:r>
            <a:r>
              <a:rPr lang="en-US" sz="14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 OS</a:t>
            </a:r>
            <a:endParaRPr lang="en-US" sz="1400" b="1" i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50615" name="Text Box 23"/>
          <p:cNvSpPr txBox="1">
            <a:spLocks noChangeArrowheads="1"/>
          </p:cNvSpPr>
          <p:nvPr/>
        </p:nvSpPr>
        <p:spPr bwMode="auto">
          <a:xfrm>
            <a:off x="3797469" y="6316381"/>
            <a:ext cx="4379725" cy="363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4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Port</a:t>
            </a:r>
            <a:r>
              <a:rPr lang="th-TH" sz="14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ฝั่ง</a:t>
            </a:r>
            <a:r>
              <a:rPr lang="en-US" sz="14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 Server</a:t>
            </a:r>
            <a:r>
              <a:rPr lang="th-TH" sz="1400" b="1" i="1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th-TH" sz="14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ต้องเป็น</a:t>
            </a:r>
            <a:r>
              <a:rPr lang="en-US" sz="14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 Port</a:t>
            </a:r>
            <a:r>
              <a:rPr lang="en-US" sz="1400" b="1" i="1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th-TH" sz="14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ที่</a:t>
            </a:r>
            <a:r>
              <a:rPr lang="en-US" sz="14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 Client</a:t>
            </a:r>
            <a:r>
              <a:rPr lang="th-TH" sz="1400" b="1" i="1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th-TH" sz="14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เข้าถึงได้</a:t>
            </a:r>
            <a:endParaRPr lang="en-US" sz="1400" b="1" i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004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721</TotalTime>
  <Words>1246</Words>
  <Application>Microsoft Office PowerPoint</Application>
  <PresentationFormat>On-screen Show (4:3)</PresentationFormat>
  <Paragraphs>401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Adjacency</vt:lpstr>
      <vt:lpstr>C# Communication</vt:lpstr>
      <vt:lpstr>Outline</vt:lpstr>
      <vt:lpstr>Network Protocol Stack (TCP/IP)</vt:lpstr>
      <vt:lpstr>Protocol Layering and Data</vt:lpstr>
      <vt:lpstr>TCP and UDP</vt:lpstr>
      <vt:lpstr>IP Address and Port</vt:lpstr>
      <vt:lpstr>Concept of Port Numbers</vt:lpstr>
      <vt:lpstr>Client-Server Application</vt:lpstr>
      <vt:lpstr>ส่วนประกอบของ Socket</vt:lpstr>
      <vt:lpstr>สรุป Socket คือ</vt:lpstr>
      <vt:lpstr>Client-Server Model</vt:lpstr>
      <vt:lpstr>TCP Client-Server Interaction</vt:lpstr>
      <vt:lpstr>ชนิดของการเชื่อมต่อ</vt:lpstr>
      <vt:lpstr>C# Socket Workshop</vt:lpstr>
      <vt:lpstr>C# Chat: Client-Server Model</vt:lpstr>
      <vt:lpstr>Server : Step 1-Create Socket</vt:lpstr>
      <vt:lpstr>Server: Step 2 -Listening </vt:lpstr>
      <vt:lpstr>Server: Step 3  -Accept Request</vt:lpstr>
      <vt:lpstr>Server: Step 4 Get Request</vt:lpstr>
      <vt:lpstr>NetworkStream.Read Method </vt:lpstr>
      <vt:lpstr>Server: Step 5-Reply</vt:lpstr>
      <vt:lpstr>NetworkStream.Write Method </vt:lpstr>
      <vt:lpstr>Server Screen</vt:lpstr>
      <vt:lpstr>TCP Client-Server Interaction</vt:lpstr>
      <vt:lpstr>Client:Step1 –Create form</vt:lpstr>
      <vt:lpstr>Client: Step 2 สร้าง Socket ติดต่อ Server</vt:lpstr>
      <vt:lpstr>Client: Step3 ส่ง Request</vt:lpstr>
      <vt:lpstr>Client: Step4 รอรับและแสดงผล</vt:lpstr>
      <vt:lpstr>Slide 29</vt:lpstr>
      <vt:lpstr>Download Source Code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C# Communication</dc:title>
  <dc:creator>Jakarin Chawachat</dc:creator>
  <cp:lastModifiedBy>Flash</cp:lastModifiedBy>
  <cp:revision>66</cp:revision>
  <dcterms:created xsi:type="dcterms:W3CDTF">2006-08-16T00:00:00Z</dcterms:created>
  <dcterms:modified xsi:type="dcterms:W3CDTF">2015-05-26T07:27:47Z</dcterms:modified>
</cp:coreProperties>
</file>