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3"/>
  </p:notesMasterIdLst>
  <p:sldIdLst>
    <p:sldId id="314" r:id="rId2"/>
    <p:sldId id="405" r:id="rId3"/>
    <p:sldId id="378" r:id="rId4"/>
    <p:sldId id="379" r:id="rId5"/>
    <p:sldId id="383" r:id="rId6"/>
    <p:sldId id="381" r:id="rId7"/>
    <p:sldId id="382" r:id="rId8"/>
    <p:sldId id="389" r:id="rId9"/>
    <p:sldId id="384" r:id="rId10"/>
    <p:sldId id="385" r:id="rId11"/>
    <p:sldId id="390" r:id="rId12"/>
    <p:sldId id="404" r:id="rId13"/>
    <p:sldId id="320" r:id="rId14"/>
    <p:sldId id="321" r:id="rId15"/>
    <p:sldId id="322" r:id="rId16"/>
    <p:sldId id="323" r:id="rId17"/>
    <p:sldId id="324" r:id="rId18"/>
    <p:sldId id="391" r:id="rId19"/>
    <p:sldId id="392" r:id="rId20"/>
    <p:sldId id="393" r:id="rId21"/>
    <p:sldId id="394" r:id="rId22"/>
    <p:sldId id="395" r:id="rId23"/>
    <p:sldId id="396" r:id="rId24"/>
    <p:sldId id="398" r:id="rId25"/>
    <p:sldId id="399" r:id="rId26"/>
    <p:sldId id="397" r:id="rId27"/>
    <p:sldId id="400" r:id="rId28"/>
    <p:sldId id="401" r:id="rId29"/>
    <p:sldId id="402" r:id="rId30"/>
    <p:sldId id="403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  <a:srgbClr val="FC5D04"/>
    <a:srgbClr val="FF3300"/>
    <a:srgbClr val="208050"/>
    <a:srgbClr val="FF6600"/>
    <a:srgbClr val="B0BAD7"/>
    <a:srgbClr val="F5D3D3"/>
    <a:srgbClr val="DEC8EE"/>
    <a:srgbClr val="C0AAAA"/>
    <a:srgbClr val="FCA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53" autoAdjust="0"/>
    <p:restoredTop sz="95482" autoAdjust="0"/>
  </p:normalViewPr>
  <p:slideViewPr>
    <p:cSldViewPr>
      <p:cViewPr varScale="1">
        <p:scale>
          <a:sx n="90" d="100"/>
          <a:sy n="90" d="100"/>
        </p:scale>
        <p:origin x="16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029D-3C85-4673-A865-D890332FC676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68A41-79C9-4486-BE30-27B82C445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5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8A41-79C9-4486-BE30-27B82C445A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 algn="r"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583362"/>
            <a:ext cx="701039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762000" cy="4530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43B0E95-D48F-424C-BF34-E2C3A05F04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583362"/>
            <a:ext cx="1371600" cy="270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5FF7145-75F5-413C-A3CB-139276AD431C}" type="datetime1">
              <a:rPr lang="en-US" smtClean="0"/>
              <a:t>5/24/2015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D9D3-33BD-41AC-9465-E4E8D109EF67}" type="datetime1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630A-738F-4A3E-B459-1AA688AF43B9}" type="datetime1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normalizeH="0" baseline="0">
                <a:cs typeface="BrowalliaUPC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="1">
                <a:latin typeface="BrowalliaUPC" pitchFamily="34" charset="-34"/>
                <a:cs typeface="BrowalliaUPC" pitchFamily="34" charset="-34"/>
              </a:defRPr>
            </a:lvl1pPr>
            <a:lvl2pPr>
              <a:defRPr sz="3600" b="1">
                <a:latin typeface="BrowalliaUPC" pitchFamily="34" charset="-34"/>
                <a:cs typeface="BrowalliaUPC" pitchFamily="34" charset="-34"/>
              </a:defRPr>
            </a:lvl2pPr>
            <a:lvl3pPr>
              <a:defRPr sz="3200" b="1">
                <a:latin typeface="BrowalliaUPC" pitchFamily="34" charset="-34"/>
                <a:cs typeface="BrowalliaUPC" pitchFamily="34" charset="-34"/>
              </a:defRPr>
            </a:lvl3pPr>
            <a:lvl4pPr>
              <a:defRPr sz="2800" b="1">
                <a:latin typeface="BrowalliaUPC" pitchFamily="34" charset="-34"/>
                <a:cs typeface="BrowalliaUPC" pitchFamily="34" charset="-34"/>
              </a:defRPr>
            </a:lvl4pPr>
            <a:lvl5pPr>
              <a:defRPr sz="2400" b="1">
                <a:latin typeface="BrowalliaUPC" pitchFamily="34" charset="-34"/>
                <a:cs typeface="BrowalliaUPC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583362"/>
            <a:ext cx="701039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83362"/>
            <a:ext cx="1371600" cy="270518"/>
          </a:xfrm>
        </p:spPr>
        <p:txBody>
          <a:bodyPr/>
          <a:lstStyle/>
          <a:p>
            <a:fld id="{EA654EE7-15A3-4DBE-8157-DCB9758B9430}" type="datetime1">
              <a:rPr lang="en-US" smtClean="0"/>
              <a:t>5/24/2015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762000" cy="453080"/>
          </a:xfrm>
        </p:spPr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91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57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4FDE-3867-4FDB-AA64-9EC5B89F91E7}" type="datetime1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74638"/>
            <a:ext cx="7620000" cy="1143000"/>
          </a:xfrm>
        </p:spPr>
        <p:txBody>
          <a:bodyPr/>
          <a:lstStyle>
            <a:lvl1pPr>
              <a:defRPr baseline="0">
                <a:latin typeface="+mj-lt"/>
                <a:cs typeface="BrowalliaUPC" panose="020B0604020202020204" pitchFamily="34" charset="-34"/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th-TH" dirty="0" smtClean="0"/>
              <a:t>ดก</a:t>
            </a: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36192"/>
            <a:ext cx="3657600" cy="4590288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36192"/>
            <a:ext cx="3657600" cy="4590288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335E-E92B-4837-885A-6553FCB916CA}" type="datetime1">
              <a:rPr lang="en-US" smtClean="0"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BrowalliaUPC" panose="020B0604020202020204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4E8E-2F14-4610-BFD9-A053B2CC5A97}" type="datetime1">
              <a:rPr lang="en-US" smtClean="0"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790A-C011-4C76-A05F-49EBF3C20A7B}" type="datetime1">
              <a:rPr lang="en-US" smtClean="0"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662F-20D5-408B-BCAB-06F885945A14}" type="datetime1">
              <a:rPr lang="en-US" smtClean="0"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934456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3EF3-CA87-4953-ADB1-4494DD12A13E}" type="datetime1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76726"/>
            <a:ext cx="9144000" cy="4904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81D7-F4C5-4C82-A751-18D77E79847C}" type="datetime1">
              <a:rPr lang="en-US" smtClean="0"/>
              <a:t>5/24/2015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934456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-13937"/>
            <a:ext cx="9144000" cy="28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7200" y="-13936"/>
            <a:ext cx="685800" cy="284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00800"/>
            <a:ext cx="762000" cy="4530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43B0E95-D48F-424C-BF34-E2C3A05F04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583362"/>
            <a:ext cx="701039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583362"/>
            <a:ext cx="1371600" cy="270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1B1E27-F16E-4DA7-AFB8-503A61396166}" type="datetime1">
              <a:rPr lang="en-US" smtClean="0"/>
              <a:t>5/24/2015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" y="1"/>
            <a:ext cx="8077199" cy="274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th-TH" sz="1800" b="0" i="0" kern="1200" dirty="0" smtClean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ค่ายพัฒนาทักษะทางคอมพิวเตอร์สำหรับนักศึกษาชั้นปีที่ 1</a:t>
            </a:r>
            <a:endParaRPr lang="th-TH" sz="12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BrowalliaUPC" panose="020B0604020202020204" pitchFamily="34" charset="-34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b="1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b="1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000" b="1" kern="1200" baseline="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ingoss.com/en/v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g.ucar.edu/services/subversion/docs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svn.com/" TargetMode="External"/><Relationship Id="rId2" Type="http://schemas.openxmlformats.org/officeDocument/2006/relationships/hyperlink" Target="http://tortoisesvn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visualsvn.com/visualsvn/download/pre-relea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bond.net/sublime_packages/svn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github.com/dexbol/sublime-TortoiseSV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clipse.org/subversive/" TargetMode="External"/><Relationship Id="rId4" Type="http://schemas.openxmlformats.org/officeDocument/2006/relationships/hyperlink" Target="http://subclipse.tigri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C# </a:t>
            </a:r>
            <a:br>
              <a:rPr lang="en-US" dirty="0" smtClean="0"/>
            </a:br>
            <a:r>
              <a:rPr lang="en-US" sz="2400" dirty="0" smtClean="0"/>
              <a:t>Part 0: Introduction to Revision Control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SVN: Creating a </a:t>
            </a:r>
            <a:r>
              <a:rPr lang="en-US" dirty="0" smtClean="0"/>
              <a:t>Project [2]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31809"/>
            <a:ext cx="3838575" cy="2847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46" y="2268263"/>
            <a:ext cx="5158254" cy="4589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2768941" cy="4179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13844"/>
            <a:ext cx="4086225" cy="1495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22472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8932" y="45521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1587" y="49004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10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SVN: Creating a Project </a:t>
            </a:r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7699"/>
            <a:ext cx="6556245" cy="52536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971800"/>
            <a:ext cx="4086225" cy="1495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31161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1333" y="20890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46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Community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https://www.visualstudio.com/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9388" y="5400646"/>
            <a:ext cx="548640" cy="3962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382000" cy="3160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600200"/>
            <a:ext cx="2819400" cy="3160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3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860"/>
            <a:ext cx="3907857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37" y="846138"/>
            <a:ext cx="4419048" cy="5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941"/>
            <a:ext cx="9107618" cy="490717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48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Console Application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3" y="1676400"/>
            <a:ext cx="7620000" cy="464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9990" y="2820714"/>
            <a:ext cx="3702282" cy="3021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524000" y="5218938"/>
            <a:ext cx="4468272" cy="664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6064482" y="2667000"/>
            <a:ext cx="64111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3059" y="5218938"/>
            <a:ext cx="64111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6612" y="2525425"/>
            <a:ext cx="713328" cy="295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1542150" y="2362200"/>
            <a:ext cx="64111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89181" cy="4681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87844" y="1295400"/>
            <a:ext cx="2212181" cy="2286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75100"/>
            <a:ext cx="3315689" cy="3079399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9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48"/>
            <a:ext cx="8208141" cy="578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22" y="5989850"/>
            <a:ext cx="1312065" cy="63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69" y="4745660"/>
            <a:ext cx="6447619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80030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Committing Codes to SVN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h-TH" sz="3200" b="1" dirty="0"/>
              <a:t>ก่อนจะ </a:t>
            </a:r>
            <a:r>
              <a:rPr lang="en-US" sz="3200" b="1" dirty="0"/>
              <a:t>commit </a:t>
            </a:r>
            <a:r>
              <a:rPr lang="en-US" sz="3200" b="1" dirty="0" smtClean="0"/>
              <a:t>code</a:t>
            </a:r>
            <a:r>
              <a:rPr lang="th-TH" sz="3200" b="1" dirty="0" smtClean="0"/>
              <a:t> ของ </a:t>
            </a:r>
            <a:r>
              <a:rPr lang="en-US" sz="3200" b="1" dirty="0" smtClean="0"/>
              <a:t>project </a:t>
            </a:r>
            <a:r>
              <a:rPr lang="th-TH" sz="3200" b="1" dirty="0" smtClean="0"/>
              <a:t>ขึ้นบน </a:t>
            </a:r>
            <a:r>
              <a:rPr lang="en-US" sz="3200" b="1" dirty="0" smtClean="0"/>
              <a:t>Repository (Repo) </a:t>
            </a:r>
            <a:r>
              <a:rPr lang="th-TH" sz="3200" b="1" dirty="0" smtClean="0"/>
              <a:t>เรา</a:t>
            </a:r>
            <a:r>
              <a:rPr lang="th-TH" sz="3200" b="1" dirty="0"/>
              <a:t>จะต้องทำ</a:t>
            </a:r>
            <a:r>
              <a:rPr lang="th-TH" sz="3200" b="1" dirty="0" smtClean="0"/>
              <a:t>การเชื่อม </a:t>
            </a:r>
            <a:r>
              <a:rPr lang="en-US" sz="3200" b="1" dirty="0"/>
              <a:t>local copy </a:t>
            </a:r>
            <a:r>
              <a:rPr lang="th-TH" sz="3200" b="1" dirty="0"/>
              <a:t>เข้ากับ </a:t>
            </a:r>
            <a:r>
              <a:rPr lang="en-US" sz="3200" b="1" dirty="0" smtClean="0"/>
              <a:t>Repo </a:t>
            </a:r>
            <a:r>
              <a:rPr lang="th-TH" sz="3200" b="1" dirty="0" smtClean="0"/>
              <a:t>ก่อน </a:t>
            </a:r>
            <a:r>
              <a:rPr lang="en-US" sz="3200" b="1" dirty="0"/>
              <a:t>(</a:t>
            </a:r>
            <a:r>
              <a:rPr lang="th-TH" sz="3200" b="1" dirty="0"/>
              <a:t>ทำครั้งเดียว</a:t>
            </a:r>
            <a:r>
              <a:rPr lang="en-US" sz="3200" b="1" dirty="0"/>
              <a:t>)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88676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18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Project to </a:t>
            </a:r>
            <a:r>
              <a:rPr lang="en-US" dirty="0" smtClean="0"/>
              <a:t>Repo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0"/>
            <a:ext cx="4664869" cy="34932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07506"/>
            <a:ext cx="4664869" cy="3493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6701" y="37567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962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6200" y="5562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79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to Revision </a:t>
            </a:r>
            <a:r>
              <a:rPr lang="en-US" dirty="0" smtClean="0"/>
              <a:t>Control and SVN</a:t>
            </a:r>
            <a:endParaRPr lang="th-TH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Console Application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Windows Form Application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C# Vs. MySQL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C# Vs. Network programming</a:t>
            </a:r>
            <a:endParaRPr lang="th-T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Project to Repo [2]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19200"/>
            <a:ext cx="5486400" cy="4108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2438400"/>
            <a:ext cx="457200" cy="3810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905000"/>
            <a:ext cx="6858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https://svn.cs.science.cmu.ac.th:5015/svn/5XXXXXXXX/Project01/trunk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1450514"/>
            <a:ext cx="55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Note: </a:t>
            </a:r>
            <a:r>
              <a:rPr lang="th-TH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ถ้าไม่มี </a:t>
            </a:r>
            <a:r>
              <a:rPr lang="en-US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Directory </a:t>
            </a:r>
            <a:r>
              <a:rPr lang="th-TH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นี้อยู่แล้วใน </a:t>
            </a:r>
            <a:r>
              <a:rPr lang="en-US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Repo </a:t>
            </a:r>
            <a:r>
              <a:rPr lang="th-TH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ขั้นตอนนี้จะสร้าง </a:t>
            </a:r>
            <a:r>
              <a:rPr lang="en-US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Directory </a:t>
            </a:r>
            <a:r>
              <a:rPr lang="th-TH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ขึ้นใหม่</a:t>
            </a:r>
            <a:endParaRPr lang="en-US" b="1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46" y="3010236"/>
            <a:ext cx="3731895" cy="2794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30381"/>
            <a:ext cx="3731895" cy="27946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76061" y="5273473"/>
            <a:ext cx="838200" cy="352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Import</a:t>
            </a:r>
            <a:endParaRPr lang="en-US" sz="2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927" y="6189956"/>
            <a:ext cx="838200" cy="352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Finish</a:t>
            </a:r>
            <a:endParaRPr lang="en-US" sz="2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4138" y="2172786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5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9210" y="4495166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008644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7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4063" y="6042509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5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4" grpId="0" animBg="1"/>
      <p:bldP spid="13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Project to Repo </a:t>
            </a:r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2941575" cy="22480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5230091" cy="4191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61356" y="3140952"/>
            <a:ext cx="2819400" cy="2590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Nothing</a:t>
            </a:r>
            <a:endParaRPr lang="en-US" sz="3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Right Arrow 2"/>
          <p:cNvSpPr/>
          <p:nvPr/>
        </p:nvSpPr>
        <p:spPr>
          <a:xfrm rot="2280497">
            <a:off x="3400621" y="3197768"/>
            <a:ext cx="1423753" cy="5657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Codes to SVN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2551967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9" y="1802982"/>
            <a:ext cx="5691611" cy="4560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956" y="2133601"/>
            <a:ext cx="533400" cy="3048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828256" y="1408010"/>
            <a:ext cx="304800" cy="71596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3531" y="1083675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HEAD = revision </a:t>
            </a:r>
            <a:r>
              <a:rPr lang="th-TH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ล่าสุด หรือ </a:t>
            </a:r>
            <a:r>
              <a:rPr lang="en-US" b="1" dirty="0" smtClean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working copy</a:t>
            </a:r>
            <a:endParaRPr lang="en-US" b="1" dirty="0">
              <a:solidFill>
                <a:srgbClr val="C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9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Codes to </a:t>
            </a:r>
            <a:r>
              <a:rPr lang="en-US" dirty="0" smtClean="0"/>
              <a:t>SVN [2]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1202436"/>
            <a:ext cx="7315200" cy="6251544"/>
          </a:xfrm>
          <a:solidFill>
            <a:schemeClr val="bg1"/>
          </a:solidFill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th-TH" b="1" dirty="0">
                <a:solidFill>
                  <a:prstClr val="black"/>
                </a:solidFill>
              </a:rPr>
              <a:t>ควร </a:t>
            </a:r>
            <a:r>
              <a:rPr lang="en-US" b="1" dirty="0">
                <a:solidFill>
                  <a:prstClr val="black"/>
                </a:solidFill>
              </a:rPr>
              <a:t>commit </a:t>
            </a:r>
            <a:r>
              <a:rPr lang="th-TH" b="1" dirty="0">
                <a:solidFill>
                  <a:prstClr val="black"/>
                </a:solidFill>
              </a:rPr>
              <a:t>เฉพาะ </a:t>
            </a:r>
            <a:r>
              <a:rPr lang="en-US" b="1" dirty="0">
                <a:solidFill>
                  <a:prstClr val="black"/>
                </a:solidFill>
              </a:rPr>
              <a:t>source code </a:t>
            </a:r>
            <a:r>
              <a:rPr lang="th-TH" b="1" dirty="0">
                <a:solidFill>
                  <a:prstClr val="black"/>
                </a:solidFill>
              </a:rPr>
              <a:t>หรือ </a:t>
            </a:r>
            <a:r>
              <a:rPr lang="en-US" b="1" dirty="0">
                <a:solidFill>
                  <a:prstClr val="black"/>
                </a:solidFill>
              </a:rPr>
              <a:t>text </a:t>
            </a:r>
            <a:r>
              <a:rPr lang="th-TH" b="1" dirty="0">
                <a:solidFill>
                  <a:prstClr val="black"/>
                </a:solidFill>
              </a:rPr>
              <a:t>ไฟล์อื่นๆ ขึ้นบน </a:t>
            </a:r>
            <a:r>
              <a:rPr lang="en-US" b="1" dirty="0">
                <a:solidFill>
                  <a:prstClr val="black"/>
                </a:solidFill>
              </a:rPr>
              <a:t>repo </a:t>
            </a:r>
            <a:r>
              <a:rPr lang="th-TH" b="1" dirty="0">
                <a:solidFill>
                  <a:prstClr val="black"/>
                </a:solidFill>
              </a:rPr>
              <a:t>เท่านั้น</a:t>
            </a:r>
          </a:p>
          <a:p>
            <a:pPr lvl="0">
              <a:buClr>
                <a:srgbClr val="3891A7"/>
              </a:buClr>
            </a:pPr>
            <a:r>
              <a:rPr lang="th-TH" b="1" dirty="0">
                <a:solidFill>
                  <a:prstClr val="black"/>
                </a:solidFill>
              </a:rPr>
              <a:t>ไม่ควร </a:t>
            </a:r>
            <a:r>
              <a:rPr lang="en-US" b="1" dirty="0">
                <a:solidFill>
                  <a:prstClr val="black"/>
                </a:solidFill>
              </a:rPr>
              <a:t>commit </a:t>
            </a:r>
            <a:r>
              <a:rPr lang="th-TH" b="1" dirty="0">
                <a:solidFill>
                  <a:prstClr val="black"/>
                </a:solidFill>
              </a:rPr>
              <a:t>ไฟล์ที่ได้จากการ </a:t>
            </a:r>
            <a:r>
              <a:rPr lang="en-US" b="1" dirty="0">
                <a:solidFill>
                  <a:prstClr val="black"/>
                </a:solidFill>
              </a:rPr>
              <a:t>compile </a:t>
            </a:r>
            <a:r>
              <a:rPr lang="th-TH" b="1" dirty="0" smtClean="0">
                <a:solidFill>
                  <a:prstClr val="black"/>
                </a:solidFill>
              </a:rPr>
              <a:t>เช่น </a:t>
            </a:r>
            <a:r>
              <a:rPr lang="en-US" b="1" dirty="0" smtClean="0">
                <a:solidFill>
                  <a:prstClr val="black"/>
                </a:solidFill>
              </a:rPr>
              <a:t>binary </a:t>
            </a:r>
            <a:r>
              <a:rPr lang="th-TH" b="1" dirty="0">
                <a:solidFill>
                  <a:prstClr val="black"/>
                </a:solidFill>
              </a:rPr>
              <a:t>หรือ </a:t>
            </a:r>
            <a:r>
              <a:rPr lang="en-US" b="1" dirty="0">
                <a:solidFill>
                  <a:prstClr val="black"/>
                </a:solidFill>
              </a:rPr>
              <a:t>object </a:t>
            </a:r>
            <a:r>
              <a:rPr lang="th-TH" b="1" dirty="0">
                <a:solidFill>
                  <a:prstClr val="black"/>
                </a:solidFill>
              </a:rPr>
              <a:t>ไฟล์</a:t>
            </a:r>
            <a:endParaRPr lang="en-US" b="1" dirty="0">
              <a:solidFill>
                <a:prstClr val="black"/>
              </a:solidFill>
            </a:endParaRPr>
          </a:p>
          <a:p>
            <a:pPr lvl="1">
              <a:buClr>
                <a:srgbClr val="FEB80A"/>
              </a:buClr>
            </a:pPr>
            <a:r>
              <a:rPr lang="th-TH" b="1" dirty="0">
                <a:solidFill>
                  <a:prstClr val="black"/>
                </a:solidFill>
              </a:rPr>
              <a:t>มีขนาดใหญ่</a:t>
            </a:r>
          </a:p>
          <a:p>
            <a:pPr lvl="1">
              <a:buClr>
                <a:srgbClr val="FEB80A"/>
              </a:buClr>
            </a:pPr>
            <a:r>
              <a:rPr lang="en-US" b="1" dirty="0">
                <a:solidFill>
                  <a:prstClr val="black"/>
                </a:solidFill>
              </a:rPr>
              <a:t>Hardware dependent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3379434"/>
            <a:ext cx="1600200" cy="8382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74634" y="3478566"/>
            <a:ext cx="1600200" cy="63623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195236"/>
            <a:ext cx="4648200" cy="28069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ใน</a:t>
            </a:r>
            <a:r>
              <a:rPr lang="en-US" dirty="0" smtClean="0"/>
              <a:t> project folder </a:t>
            </a:r>
            <a:r>
              <a:rPr lang="th-TH" dirty="0" smtClean="0"/>
              <a:t>เราสามารถเลือกที่จะให้ </a:t>
            </a:r>
            <a:r>
              <a:rPr lang="en-US" dirty="0" smtClean="0"/>
              <a:t>file </a:t>
            </a:r>
            <a:r>
              <a:rPr lang="th-TH" dirty="0" smtClean="0"/>
              <a:t>หรือ </a:t>
            </a:r>
            <a:r>
              <a:rPr lang="en-US" dirty="0" smtClean="0"/>
              <a:t>folder </a:t>
            </a:r>
            <a:r>
              <a:rPr lang="th-TH" dirty="0" smtClean="0"/>
              <a:t>ใดๆ อยู่ใน </a:t>
            </a:r>
            <a:r>
              <a:rPr lang="en-US" dirty="0" smtClean="0"/>
              <a:t>revision control </a:t>
            </a:r>
            <a:r>
              <a:rPr lang="th-TH" dirty="0" smtClean="0"/>
              <a:t>ได้</a:t>
            </a:r>
          </a:p>
          <a:p>
            <a:r>
              <a:rPr lang="th-TH" dirty="0" smtClean="0"/>
              <a:t>โดยการ </a:t>
            </a:r>
            <a:r>
              <a:rPr lang="en-US" dirty="0" smtClean="0"/>
              <a:t>click </a:t>
            </a:r>
            <a:r>
              <a:rPr lang="th-TH" dirty="0" smtClean="0"/>
              <a:t>ขวาที่ไฟล์นั้นๆ แล้วเลือกผ่าน </a:t>
            </a:r>
            <a:r>
              <a:rPr lang="en-US" dirty="0" smtClean="0"/>
              <a:t>menu </a:t>
            </a:r>
            <a:r>
              <a:rPr lang="th-TH" dirty="0" smtClean="0"/>
              <a:t>ของ </a:t>
            </a:r>
            <a:r>
              <a:rPr lang="en-US" dirty="0" smtClean="0"/>
              <a:t>tortoise </a:t>
            </a:r>
            <a:r>
              <a:rPr lang="en-US" dirty="0" err="1" smtClean="0"/>
              <a:t>svn</a:t>
            </a:r>
            <a:endParaRPr lang="th-TH" dirty="0" smtClean="0"/>
          </a:p>
          <a:p>
            <a:pPr lvl="1"/>
            <a:r>
              <a:rPr lang="en-US" dirty="0" smtClean="0"/>
              <a:t>Add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 smtClean="0"/>
              <a:t>เก็บบน </a:t>
            </a:r>
            <a:r>
              <a:rPr lang="en-US" dirty="0" smtClean="0"/>
              <a:t>Repo)</a:t>
            </a:r>
          </a:p>
          <a:p>
            <a:pPr marL="411480" lvl="1" indent="0">
              <a:buNone/>
            </a:pPr>
            <a:r>
              <a:rPr lang="th-TH" dirty="0" smtClean="0"/>
              <a:t>หรือ</a:t>
            </a:r>
          </a:p>
          <a:p>
            <a:pPr lvl="1"/>
            <a:r>
              <a:rPr lang="en-US" dirty="0" smtClean="0"/>
              <a:t>Add to ignore list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 smtClean="0"/>
              <a:t>ไม่เก็บบน </a:t>
            </a:r>
            <a:r>
              <a:rPr lang="en-US" dirty="0" smtClean="0"/>
              <a:t>Repo)</a:t>
            </a:r>
            <a:endParaRPr lang="th-TH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Files to a Repo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98" y="4795667"/>
            <a:ext cx="2092912" cy="1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Files to a Repo [2]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เมื่อ </a:t>
            </a:r>
            <a:r>
              <a:rPr lang="en-US" sz="3200" dirty="0" smtClean="0"/>
              <a:t>commit project </a:t>
            </a:r>
            <a:r>
              <a:rPr lang="th-TH" sz="3200" dirty="0" smtClean="0"/>
              <a:t>ครั้งต่อไป ก็จะมีไฟล์ที่ได้รับการเพิ่มในขั้นตอนก่อนหน้าอยู่ใน </a:t>
            </a:r>
            <a:r>
              <a:rPr lang="en-US" sz="3200" dirty="0" smtClean="0"/>
              <a:t>list </a:t>
            </a:r>
            <a:r>
              <a:rPr lang="th-TH" sz="3200" dirty="0" smtClean="0"/>
              <a:t>ที่จะ </a:t>
            </a:r>
            <a:r>
              <a:rPr lang="en-US" sz="3200" dirty="0" smtClean="0"/>
              <a:t>commit </a:t>
            </a:r>
            <a:r>
              <a:rPr lang="th-TH" sz="3200" dirty="0" smtClean="0"/>
              <a:t>ด้วย</a:t>
            </a:r>
          </a:p>
          <a:p>
            <a:endParaRPr lang="th-TH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60754"/>
            <a:ext cx="4160881" cy="332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2743200"/>
            <a:ext cx="5745119" cy="65829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00600" y="5715000"/>
            <a:ext cx="914400" cy="31967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22928" y="3886200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4225" y="5413172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3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Projects from a Repo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1536192"/>
            <a:ext cx="3124200" cy="4590288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ในกรณีที่เราต้องเริ่มการพัฒนา </a:t>
            </a:r>
            <a:r>
              <a:rPr lang="en-US" sz="3200" b="1" dirty="0" smtClean="0"/>
              <a:t>project </a:t>
            </a:r>
            <a:r>
              <a:rPr lang="th-TH" sz="3200" b="1" dirty="0" smtClean="0"/>
              <a:t>ต่อจาก </a:t>
            </a:r>
            <a:r>
              <a:rPr lang="en-US" sz="3200" b="1" dirty="0" smtClean="0"/>
              <a:t>source code </a:t>
            </a:r>
            <a:r>
              <a:rPr lang="th-TH" sz="3200" b="1" dirty="0" smtClean="0"/>
              <a:t>บน </a:t>
            </a:r>
            <a:r>
              <a:rPr lang="en-US" sz="3200" b="1" dirty="0" smtClean="0"/>
              <a:t>Repo</a:t>
            </a:r>
            <a:r>
              <a:rPr lang="th-TH" sz="3200" b="1" dirty="0" smtClean="0"/>
              <a:t> ในเครื่องที่ไม่เคยมี </a:t>
            </a:r>
            <a:r>
              <a:rPr lang="en-US" sz="3200" b="1" dirty="0" smtClean="0"/>
              <a:t>project </a:t>
            </a:r>
            <a:r>
              <a:rPr lang="th-TH" sz="3200" b="1" dirty="0" smtClean="0"/>
              <a:t>นั้นๆ มาก่อน</a:t>
            </a:r>
          </a:p>
          <a:p>
            <a:r>
              <a:rPr lang="th-TH" sz="3200" b="1" dirty="0" smtClean="0"/>
              <a:t> จะต้องทำการ </a:t>
            </a:r>
            <a:r>
              <a:rPr lang="en-US" sz="3200" b="1" dirty="0" smtClean="0"/>
              <a:t>link </a:t>
            </a:r>
            <a:r>
              <a:rPr lang="th-TH" sz="3200" b="1" dirty="0" smtClean="0"/>
              <a:t>ไปยัง </a:t>
            </a:r>
            <a:r>
              <a:rPr lang="en-US" sz="3200" b="1" dirty="0" smtClean="0"/>
              <a:t>Repo </a:t>
            </a:r>
            <a:r>
              <a:rPr lang="th-TH" sz="3200" b="1" dirty="0" smtClean="0"/>
              <a:t>ก่อนในลักษณะเดียวกัน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2941575" cy="554022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04" y="1170120"/>
            <a:ext cx="3657600" cy="238416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72" y="4264158"/>
            <a:ext cx="3277884" cy="1883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7313" y="4648200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0281" y="1676400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18965" y="5077192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75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20000" cy="1143000"/>
          </a:xfrm>
        </p:spPr>
        <p:txBody>
          <a:bodyPr/>
          <a:lstStyle/>
          <a:p>
            <a:pPr algn="r"/>
            <a:r>
              <a:rPr lang="en-US" sz="4400" dirty="0" smtClean="0"/>
              <a:t>Updating Local Copy</a:t>
            </a:r>
            <a:endParaRPr lang="en-US" sz="44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276600" cy="6196679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th-TH" dirty="0"/>
          </a:p>
          <a:p>
            <a:pPr lvl="1"/>
            <a:r>
              <a:rPr lang="th-TH" dirty="0" smtClean="0"/>
              <a:t>ดึง </a:t>
            </a:r>
            <a:r>
              <a:rPr lang="en-US" dirty="0" smtClean="0"/>
              <a:t>source code</a:t>
            </a:r>
            <a:r>
              <a:rPr lang="th-TH" dirty="0" smtClean="0"/>
              <a:t> </a:t>
            </a:r>
            <a:r>
              <a:rPr lang="en-US" dirty="0" smtClean="0"/>
              <a:t>version </a:t>
            </a:r>
            <a:r>
              <a:rPr lang="th-TH" dirty="0" smtClean="0"/>
              <a:t>ล่าสุด </a:t>
            </a:r>
            <a:r>
              <a:rPr lang="en-US" dirty="0" smtClean="0"/>
              <a:t>(</a:t>
            </a:r>
            <a:r>
              <a:rPr lang="th-TH" dirty="0" smtClean="0"/>
              <a:t>จาก </a:t>
            </a:r>
            <a:r>
              <a:rPr lang="en-US" dirty="0" smtClean="0"/>
              <a:t>HEAD revision) </a:t>
            </a:r>
            <a:r>
              <a:rPr lang="th-TH" dirty="0" smtClean="0"/>
              <a:t>ลงมาจาก </a:t>
            </a:r>
            <a:r>
              <a:rPr lang="en-US" dirty="0" smtClean="0"/>
              <a:t>Repo </a:t>
            </a:r>
          </a:p>
          <a:p>
            <a:r>
              <a:rPr lang="en-US" dirty="0" smtClean="0"/>
              <a:t>Update To Revision</a:t>
            </a:r>
          </a:p>
          <a:p>
            <a:pPr lvl="1"/>
            <a:r>
              <a:rPr lang="th-TH" dirty="0" smtClean="0"/>
              <a:t>ดึง </a:t>
            </a:r>
            <a:r>
              <a:rPr lang="en-US" dirty="0" smtClean="0"/>
              <a:t>source code </a:t>
            </a:r>
            <a:r>
              <a:rPr lang="th-TH" dirty="0" smtClean="0"/>
              <a:t>ใน </a:t>
            </a:r>
            <a:r>
              <a:rPr lang="en-US" dirty="0" smtClean="0"/>
              <a:t>revision number </a:t>
            </a:r>
            <a:r>
              <a:rPr lang="th-TH" dirty="0" smtClean="0"/>
              <a:t>ที่ระบุลงมา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66820" y="3831336"/>
            <a:ext cx="3190980" cy="2829336"/>
            <a:chOff x="2066820" y="3831336"/>
            <a:chExt cx="3190980" cy="28293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820" y="3831336"/>
              <a:ext cx="3190980" cy="282933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811800" y="4594860"/>
              <a:ext cx="1129145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846138"/>
            <a:ext cx="112914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072564"/>
            <a:ext cx="165318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 and Conflicts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ในกรณีที่มี </a:t>
            </a:r>
            <a:r>
              <a:rPr lang="en-US" sz="3200" dirty="0" smtClean="0"/>
              <a:t>user </a:t>
            </a:r>
            <a:r>
              <a:rPr lang="th-TH" sz="3200" dirty="0" smtClean="0"/>
              <a:t>มากกว่า </a:t>
            </a:r>
            <a:r>
              <a:rPr lang="en-US" sz="3200" dirty="0" smtClean="0"/>
              <a:t>1 </a:t>
            </a:r>
            <a:r>
              <a:rPr lang="th-TH" sz="3200" dirty="0" smtClean="0"/>
              <a:t>คนทำการแก้ไขไฟล์เดียวกัน</a:t>
            </a:r>
          </a:p>
          <a:p>
            <a:pPr lvl="1"/>
            <a:r>
              <a:rPr lang="en-US" sz="3200" dirty="0" smtClean="0"/>
              <a:t>User </a:t>
            </a:r>
            <a:r>
              <a:rPr lang="th-TH" sz="3200" dirty="0" smtClean="0"/>
              <a:t>ที่ </a:t>
            </a:r>
            <a:r>
              <a:rPr lang="en-US" sz="3200" dirty="0" smtClean="0"/>
              <a:t>commit</a:t>
            </a:r>
            <a:r>
              <a:rPr lang="th-TH" sz="3200" dirty="0"/>
              <a:t> </a:t>
            </a:r>
            <a:r>
              <a:rPr lang="th-TH" sz="3200" dirty="0" smtClean="0"/>
              <a:t>ไปที่ </a:t>
            </a:r>
            <a:r>
              <a:rPr lang="en-US" sz="3200" dirty="0" smtClean="0"/>
              <a:t>Repo </a:t>
            </a:r>
            <a:r>
              <a:rPr lang="th-TH" sz="3200" dirty="0" smtClean="0"/>
              <a:t>ก่อน จะไม่เกิดปัญหา</a:t>
            </a:r>
          </a:p>
          <a:p>
            <a:pPr lvl="1"/>
            <a:r>
              <a:rPr lang="en-US" sz="3200" dirty="0" smtClean="0"/>
              <a:t>User </a:t>
            </a:r>
            <a:r>
              <a:rPr lang="th-TH" sz="3200" dirty="0" smtClean="0"/>
              <a:t>ที่ </a:t>
            </a:r>
            <a:r>
              <a:rPr lang="en-US" sz="3200" dirty="0" smtClean="0"/>
              <a:t>commit </a:t>
            </a:r>
            <a:r>
              <a:rPr lang="th-TH" sz="3200" dirty="0" smtClean="0"/>
              <a:t>หลังจากนั้นจะได้รับ </a:t>
            </a:r>
            <a:r>
              <a:rPr lang="en-US" sz="3200" dirty="0" smtClean="0"/>
              <a:t>Error Message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25" y="3228497"/>
            <a:ext cx="5373351" cy="2845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5943600"/>
            <a:ext cx="68580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File '/Project01/trunk/ConsoleApplication1/</a:t>
            </a:r>
            <a:r>
              <a:rPr lang="en-US" dirty="0" err="1"/>
              <a:t>Program.cs</a:t>
            </a:r>
            <a:r>
              <a:rPr lang="en-US" dirty="0"/>
              <a:t>' is out of </a:t>
            </a:r>
            <a:r>
              <a:rPr lang="en-US" dirty="0" smtClean="0"/>
              <a:t>date</a:t>
            </a:r>
            <a:endParaRPr lang="th-TH" dirty="0" smtClean="0"/>
          </a:p>
          <a:p>
            <a:r>
              <a:rPr lang="en-US" dirty="0"/>
              <a:t>You have to update your working copy first.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5250585"/>
            <a:ext cx="5075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54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82000" cy="1143000"/>
          </a:xfrm>
        </p:spPr>
        <p:txBody>
          <a:bodyPr/>
          <a:lstStyle/>
          <a:p>
            <a:r>
              <a:rPr lang="en-US" dirty="0"/>
              <a:t>Collaborations and </a:t>
            </a:r>
            <a:r>
              <a:rPr lang="en-US" dirty="0" smtClean="0"/>
              <a:t>Conflicts</a:t>
            </a:r>
            <a:r>
              <a:rPr lang="th-TH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5801"/>
            <a:ext cx="4327684" cy="21112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4" y="3841820"/>
            <a:ext cx="4816793" cy="255079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6500"/>
            <a:ext cx="4457700" cy="5107781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6858000" y="5321808"/>
            <a:ext cx="1600200" cy="304800"/>
          </a:xfrm>
          <a:prstGeom prst="borderCallout1">
            <a:avLst>
              <a:gd name="adj1" fmla="val 18750"/>
              <a:gd name="adj2" fmla="val -8333"/>
              <a:gd name="adj3" fmla="val -387015"/>
              <a:gd name="adj4" fmla="val -399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 Click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18393" y="2008160"/>
            <a:ext cx="500161" cy="918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7857" y="5709006"/>
            <a:ext cx="500161" cy="918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8200" y="5015041"/>
            <a:ext cx="500161" cy="918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75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Revision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ในการพัฒนาโปรแกรม </a:t>
            </a:r>
            <a:r>
              <a:rPr lang="en-US" dirty="0" smtClean="0"/>
              <a:t>(</a:t>
            </a:r>
            <a:r>
              <a:rPr lang="th-TH" dirty="0" smtClean="0"/>
              <a:t>หรือเอกสารอื่นๆ</a:t>
            </a:r>
            <a:r>
              <a:rPr lang="en-US" dirty="0" smtClean="0"/>
              <a:t>) </a:t>
            </a:r>
            <a:r>
              <a:rPr lang="th-TH" dirty="0" smtClean="0"/>
              <a:t>ที่มีขนาดใหญ่และซับซ้อน โดยทั่วไปแล้ว หากมีความเปลี่ยนแปลง </a:t>
            </a:r>
            <a:r>
              <a:rPr lang="en-US" dirty="0" smtClean="0"/>
              <a:t>(changes) </a:t>
            </a:r>
            <a:r>
              <a:rPr lang="th-TH" dirty="0" smtClean="0"/>
              <a:t>ใดๆ จะมีการเก็บบันทึกและให้เลข </a:t>
            </a:r>
            <a:r>
              <a:rPr lang="en-US" dirty="0" smtClean="0"/>
              <a:t>version </a:t>
            </a:r>
            <a:r>
              <a:rPr lang="th-TH" dirty="0" smtClean="0"/>
              <a:t>กับเอกสารนั้นๆ เช่น เอกสาร </a:t>
            </a:r>
            <a:r>
              <a:rPr lang="en-US" dirty="0" err="1" smtClean="0"/>
              <a:t>Lab_Report</a:t>
            </a:r>
            <a:endParaRPr lang="th-TH" dirty="0" smtClean="0"/>
          </a:p>
          <a:p>
            <a:pPr lvl="1"/>
            <a:r>
              <a:rPr lang="th-TH" dirty="0" smtClean="0"/>
              <a:t>กรณีมีการเปลี่ยนแปลงจะมีการเพิ่มเลขเป็น </a:t>
            </a:r>
            <a:r>
              <a:rPr lang="en-US" dirty="0" smtClean="0"/>
              <a:t>revision 2 </a:t>
            </a:r>
            <a:r>
              <a:rPr lang="th-TH" dirty="0" smtClean="0"/>
              <a:t>เช่น </a:t>
            </a:r>
            <a:r>
              <a:rPr lang="en-US" dirty="0" smtClean="0"/>
              <a:t>Lab_Report_rev2 </a:t>
            </a:r>
          </a:p>
          <a:p>
            <a:pPr lvl="1"/>
            <a:r>
              <a:rPr lang="th-TH" dirty="0" smtClean="0"/>
              <a:t>ชื่อที่ไม่ควรใช้</a:t>
            </a:r>
            <a:endParaRPr lang="en-US" dirty="0" smtClean="0"/>
          </a:p>
          <a:p>
            <a:pPr lvl="2"/>
            <a:r>
              <a:rPr lang="en-US" dirty="0" err="1" smtClean="0"/>
              <a:t>Lab_Report_new</a:t>
            </a:r>
            <a:endParaRPr lang="en-US" dirty="0" smtClean="0"/>
          </a:p>
          <a:p>
            <a:pPr lvl="2"/>
            <a:r>
              <a:rPr lang="en-US" dirty="0" err="1" smtClean="0"/>
              <a:t>Lab_Report_newer_last_version</a:t>
            </a:r>
            <a:endParaRPr lang="en-US" dirty="0"/>
          </a:p>
          <a:p>
            <a:pPr lvl="2"/>
            <a:r>
              <a:rPr lang="en-US" dirty="0" err="1" smtClean="0"/>
              <a:t>Lab_Report_newer_last_version_use_this_one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82000" cy="1143000"/>
          </a:xfrm>
        </p:spPr>
        <p:txBody>
          <a:bodyPr/>
          <a:lstStyle/>
          <a:p>
            <a:r>
              <a:rPr lang="en-US" dirty="0"/>
              <a:t>Collaborations and Conflicts</a:t>
            </a:r>
            <a:r>
              <a:rPr lang="th-TH" dirty="0"/>
              <a:t> </a:t>
            </a:r>
            <a:r>
              <a:rPr lang="en-US" dirty="0" smtClean="0"/>
              <a:t>[3]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8" y="1300813"/>
            <a:ext cx="8669624" cy="5061045"/>
          </a:xfrm>
        </p:spPr>
      </p:pic>
    </p:spTree>
    <p:extLst>
      <p:ext uri="{BB962C8B-B14F-4D97-AF65-F5344CB8AC3E}">
        <p14:creationId xmlns:p14="http://schemas.microsoft.com/office/powerpoint/2010/main" val="8764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producingoss.com/en/vc.html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www.weg.ucar.edu/services/subversion/docs.shtml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6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Revision Control</a:t>
            </a:r>
            <a:r>
              <a:rPr lang="th-TH" dirty="0" smtClean="0"/>
              <a:t> </a:t>
            </a:r>
            <a:r>
              <a:rPr lang="en-US" dirty="0" smtClean="0"/>
              <a:t>[</a:t>
            </a:r>
            <a:r>
              <a:rPr lang="en-US" dirty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5867400" cy="4800600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จำเป็นต้องมีวิธีการจัดการเอกสาร หรือ </a:t>
            </a:r>
            <a:r>
              <a:rPr lang="en-US" dirty="0" smtClean="0"/>
              <a:t>source code</a:t>
            </a:r>
            <a:r>
              <a:rPr lang="th-TH" dirty="0" smtClean="0"/>
              <a:t> </a:t>
            </a:r>
            <a:r>
              <a:rPr lang="en-US" dirty="0" smtClean="0"/>
              <a:t>version </a:t>
            </a:r>
            <a:r>
              <a:rPr lang="th-TH" dirty="0" smtClean="0"/>
              <a:t>ต่างๆ จำนวนมากอย่างเป็นระบบ</a:t>
            </a:r>
          </a:p>
          <a:p>
            <a:pPr lvl="1"/>
            <a:r>
              <a:rPr lang="en-US" dirty="0" smtClean="0"/>
              <a:t>Revision Control </a:t>
            </a:r>
            <a:r>
              <a:rPr lang="th-TH" dirty="0" smtClean="0"/>
              <a:t>หรือ </a:t>
            </a:r>
            <a:r>
              <a:rPr lang="en-US" dirty="0" smtClean="0"/>
              <a:t>Version Control</a:t>
            </a:r>
            <a:endParaRPr lang="th-TH" dirty="0" smtClean="0"/>
          </a:p>
          <a:p>
            <a:r>
              <a:rPr lang="th-TH" dirty="0" smtClean="0"/>
              <a:t>ในหลายกรณี </a:t>
            </a:r>
            <a:r>
              <a:rPr lang="en-US" dirty="0" smtClean="0"/>
              <a:t>bug </a:t>
            </a:r>
            <a:r>
              <a:rPr lang="th-TH" dirty="0" smtClean="0"/>
              <a:t>จะอยู่ใน </a:t>
            </a:r>
            <a:r>
              <a:rPr lang="en-US" dirty="0" smtClean="0"/>
              <a:t>version </a:t>
            </a:r>
            <a:r>
              <a:rPr lang="th-TH" dirty="0" smtClean="0"/>
              <a:t>ของ </a:t>
            </a:r>
            <a:r>
              <a:rPr lang="en-US" dirty="0" smtClean="0"/>
              <a:t>software </a:t>
            </a:r>
            <a:r>
              <a:rPr lang="th-TH" dirty="0" smtClean="0"/>
              <a:t>ที่ </a:t>
            </a:r>
            <a:r>
              <a:rPr lang="en-US" dirty="0" smtClean="0"/>
              <a:t>release </a:t>
            </a:r>
            <a:r>
              <a:rPr lang="th-TH" dirty="0" smtClean="0"/>
              <a:t>ออกไปแล้ว ทำให้ต้องมีการพัฒนา </a:t>
            </a:r>
            <a:r>
              <a:rPr lang="en-US" dirty="0" smtClean="0"/>
              <a:t>program </a:t>
            </a:r>
            <a:r>
              <a:rPr lang="th-TH" dirty="0" smtClean="0"/>
              <a:t>ในหลาย </a:t>
            </a:r>
            <a:r>
              <a:rPr lang="en-US" dirty="0" smtClean="0"/>
              <a:t>version </a:t>
            </a:r>
            <a:r>
              <a:rPr lang="th-TH" dirty="0" smtClean="0"/>
              <a:t>พร้อมๆ กัน</a:t>
            </a:r>
            <a:endParaRPr lang="en-US" dirty="0"/>
          </a:p>
          <a:p>
            <a:pPr lvl="1"/>
            <a:r>
              <a:rPr lang="th-TH" dirty="0" smtClean="0"/>
              <a:t>ต้องสร้าง </a:t>
            </a:r>
            <a:r>
              <a:rPr lang="en-US" dirty="0" smtClean="0"/>
              <a:t>bug fix </a:t>
            </a:r>
            <a:r>
              <a:rPr lang="th-TH" dirty="0" smtClean="0"/>
              <a:t>ของ </a:t>
            </a:r>
            <a:r>
              <a:rPr lang="en-US" dirty="0" smtClean="0"/>
              <a:t>version </a:t>
            </a:r>
            <a:r>
              <a:rPr lang="th-TH" dirty="0" smtClean="0"/>
              <a:t>เก่า </a:t>
            </a:r>
            <a:r>
              <a:rPr lang="en-US" dirty="0" smtClean="0"/>
              <a:t>(branch)</a:t>
            </a:r>
            <a:endParaRPr lang="th-TH" dirty="0" smtClean="0"/>
          </a:p>
          <a:p>
            <a:pPr lvl="1"/>
            <a:r>
              <a:rPr lang="th-TH" dirty="0" smtClean="0"/>
              <a:t>ต้องเพิ่ม </a:t>
            </a:r>
            <a:r>
              <a:rPr lang="en-US" dirty="0" smtClean="0"/>
              <a:t>feature </a:t>
            </a:r>
            <a:r>
              <a:rPr lang="th-TH" dirty="0" smtClean="0"/>
              <a:t>ใน </a:t>
            </a:r>
            <a:r>
              <a:rPr lang="en-US" dirty="0" smtClean="0"/>
              <a:t>version </a:t>
            </a:r>
            <a:r>
              <a:rPr lang="th-TH" dirty="0" smtClean="0"/>
              <a:t>ใหม่</a:t>
            </a:r>
            <a:r>
              <a:rPr lang="en-US" dirty="0" smtClean="0"/>
              <a:t> (trunk)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82" y="858495"/>
            <a:ext cx="24288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Revision </a:t>
            </a:r>
            <a:r>
              <a:rPr lang="en-US" dirty="0" smtClean="0"/>
              <a:t>Control [3]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Standard Repository (Repo)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3" y="5668889"/>
            <a:ext cx="2727165" cy="1849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455824"/>
            <a:ext cx="1295400" cy="658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Repository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>
            <a:off x="1591056" y="3782568"/>
            <a:ext cx="1444752" cy="2103120"/>
          </a:xfrm>
          <a:prstGeom prst="bentConnector3">
            <a:avLst>
              <a:gd name="adj1" fmla="val 50767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1600200" y="2615488"/>
            <a:ext cx="1447800" cy="1169824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3" y="2187965"/>
            <a:ext cx="4846320" cy="3287280"/>
          </a:xfrm>
          <a:prstGeom prst="rect">
            <a:avLst/>
          </a:prstGeom>
          <a:ln w="25400">
            <a:noFill/>
          </a:ln>
        </p:spPr>
      </p:pic>
      <p:sp>
        <p:nvSpPr>
          <p:cNvPr id="32" name="Oval 31"/>
          <p:cNvSpPr/>
          <p:nvPr/>
        </p:nvSpPr>
        <p:spPr>
          <a:xfrm>
            <a:off x="2304288" y="37581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Revision Control</a:t>
            </a:r>
            <a:r>
              <a:rPr lang="th-TH" dirty="0"/>
              <a:t> </a:t>
            </a:r>
            <a:r>
              <a:rPr lang="en-US" dirty="0" smtClean="0"/>
              <a:t>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Popular Model</a:t>
            </a:r>
          </a:p>
          <a:p>
            <a:pPr lvl="1"/>
            <a:r>
              <a:rPr lang="en-US" dirty="0" smtClean="0"/>
              <a:t>Centralized: Apache subversion (SVN)</a:t>
            </a:r>
          </a:p>
          <a:p>
            <a:pPr lvl="2"/>
            <a:r>
              <a:rPr lang="th-TH" dirty="0" smtClean="0"/>
              <a:t>มี </a:t>
            </a:r>
            <a:r>
              <a:rPr lang="en-US" dirty="0" smtClean="0"/>
              <a:t>server </a:t>
            </a:r>
            <a:r>
              <a:rPr lang="th-TH" dirty="0" smtClean="0"/>
              <a:t>อยู่ตรงกลาง ต้อง </a:t>
            </a:r>
            <a:r>
              <a:rPr lang="en-US" dirty="0" smtClean="0"/>
              <a:t>connect </a:t>
            </a:r>
            <a:r>
              <a:rPr lang="th-TH" dirty="0" smtClean="0"/>
              <a:t>กับ </a:t>
            </a:r>
            <a:r>
              <a:rPr lang="en-US" dirty="0" smtClean="0"/>
              <a:t>server </a:t>
            </a:r>
            <a:r>
              <a:rPr lang="th-TH" dirty="0" smtClean="0"/>
              <a:t>หากต้องการ </a:t>
            </a:r>
            <a:r>
              <a:rPr lang="en-US" dirty="0" smtClean="0"/>
              <a:t>export </a:t>
            </a:r>
            <a:r>
              <a:rPr lang="th-TH" dirty="0" smtClean="0"/>
              <a:t>หรือ</a:t>
            </a:r>
            <a:r>
              <a:rPr lang="en-US" dirty="0"/>
              <a:t> </a:t>
            </a:r>
            <a:r>
              <a:rPr lang="en-US" dirty="0" smtClean="0"/>
              <a:t>update (</a:t>
            </a:r>
            <a:r>
              <a:rPr lang="th-TH" dirty="0" smtClean="0"/>
              <a:t>นำ </a:t>
            </a:r>
            <a:r>
              <a:rPr lang="en-US" dirty="0" smtClean="0"/>
              <a:t>code </a:t>
            </a:r>
            <a:r>
              <a:rPr lang="th-TH" dirty="0" smtClean="0"/>
              <a:t>ลงมาแก้</a:t>
            </a:r>
            <a:r>
              <a:rPr lang="en-US" dirty="0" smtClean="0"/>
              <a:t>) </a:t>
            </a:r>
            <a:r>
              <a:rPr lang="th-TH" dirty="0" smtClean="0"/>
              <a:t>และ </a:t>
            </a:r>
            <a:r>
              <a:rPr lang="en-US" dirty="0" smtClean="0"/>
              <a:t>commit (</a:t>
            </a:r>
            <a:r>
              <a:rPr lang="th-TH" dirty="0" smtClean="0"/>
              <a:t>บันทึก </a:t>
            </a:r>
            <a:r>
              <a:rPr lang="en-US" dirty="0" smtClean="0"/>
              <a:t>code </a:t>
            </a:r>
            <a:r>
              <a:rPr lang="th-TH" dirty="0" smtClean="0"/>
              <a:t>ที่แก้ไขแล้วไปยัง </a:t>
            </a:r>
            <a:r>
              <a:rPr lang="en-US" dirty="0" smtClean="0"/>
              <a:t>project) </a:t>
            </a:r>
            <a:r>
              <a:rPr lang="th-TH" dirty="0" smtClean="0"/>
              <a:t>หรือ </a:t>
            </a:r>
            <a:r>
              <a:rPr lang="en-US" dirty="0" smtClean="0"/>
              <a:t>rollback </a:t>
            </a:r>
            <a:r>
              <a:rPr lang="th-TH" dirty="0" smtClean="0"/>
              <a:t>จะต้อง </a:t>
            </a:r>
            <a:r>
              <a:rPr lang="en-US" dirty="0" smtClean="0"/>
              <a:t>connect </a:t>
            </a:r>
            <a:r>
              <a:rPr lang="th-TH" dirty="0" smtClean="0"/>
              <a:t>กับ </a:t>
            </a:r>
            <a:r>
              <a:rPr lang="en-US" dirty="0" smtClean="0"/>
              <a:t>server</a:t>
            </a:r>
            <a:endParaRPr lang="th-TH" dirty="0" smtClean="0"/>
          </a:p>
          <a:p>
            <a:pPr lvl="1"/>
            <a:r>
              <a:rPr lang="en-US" dirty="0" smtClean="0"/>
              <a:t>Decentralized (Distributed):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2"/>
            <a:r>
              <a:rPr lang="th-TH" dirty="0" smtClean="0"/>
              <a:t>มี </a:t>
            </a:r>
            <a:r>
              <a:rPr lang="en-US" dirty="0" smtClean="0"/>
              <a:t>server </a:t>
            </a:r>
            <a:r>
              <a:rPr lang="th-TH" dirty="0" smtClean="0"/>
              <a:t>แต่สามารถ </a:t>
            </a:r>
            <a:r>
              <a:rPr lang="en-US" dirty="0" smtClean="0"/>
              <a:t>clone code </a:t>
            </a:r>
            <a:r>
              <a:rPr lang="th-TH" dirty="0" smtClean="0"/>
              <a:t>ลงมาเพื่อ </a:t>
            </a:r>
            <a:r>
              <a:rPr lang="en-US" dirty="0" smtClean="0"/>
              <a:t>checkout </a:t>
            </a:r>
            <a:r>
              <a:rPr lang="th-TH" dirty="0" smtClean="0"/>
              <a:t>และ </a:t>
            </a:r>
            <a:r>
              <a:rPr lang="en-US" dirty="0" smtClean="0"/>
              <a:t>commit </a:t>
            </a:r>
            <a:r>
              <a:rPr lang="th-TH" dirty="0" smtClean="0"/>
              <a:t>หรือ </a:t>
            </a:r>
            <a:r>
              <a:rPr lang="en-US" dirty="0" smtClean="0"/>
              <a:t>rollback </a:t>
            </a:r>
            <a:r>
              <a:rPr lang="th-TH" dirty="0" smtClean="0"/>
              <a:t>ที่เครื่องตัวเองได้ ไม่ต้องเชื่อมต่อกับ </a:t>
            </a:r>
            <a:r>
              <a:rPr lang="en-US" dirty="0" smtClean="0"/>
              <a:t>server </a:t>
            </a:r>
            <a:r>
              <a:rPr lang="th-TH" dirty="0" smtClean="0"/>
              <a:t>ตลอด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55" y="1752600"/>
            <a:ext cx="1148159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24" y="4191000"/>
            <a:ext cx="1185476" cy="1185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55141" y="2278559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2559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Revision Control </a:t>
            </a:r>
            <a:r>
              <a:rPr lang="en-US" dirty="0" smtClean="0"/>
              <a:t>[</a:t>
            </a:r>
            <a:r>
              <a:rPr lang="en-US" dirty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th-TH" dirty="0" smtClean="0"/>
              <a:t>การใช้ </a:t>
            </a:r>
            <a:r>
              <a:rPr lang="en-US" dirty="0" smtClean="0"/>
              <a:t>Subversion </a:t>
            </a:r>
            <a:r>
              <a:rPr lang="th-TH" dirty="0" smtClean="0"/>
              <a:t>บน </a:t>
            </a:r>
            <a:r>
              <a:rPr lang="en-US" dirty="0" smtClean="0"/>
              <a:t>Windows</a:t>
            </a:r>
          </a:p>
          <a:p>
            <a:r>
              <a:rPr lang="en-US" dirty="0"/>
              <a:t>Tortoise SVN (</a:t>
            </a:r>
            <a:r>
              <a:rPr lang="en-US" dirty="0">
                <a:hlinkClick r:id="rId2"/>
              </a:rPr>
              <a:t>http://tortoisesvn.net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เลือก </a:t>
            </a:r>
            <a:r>
              <a:rPr lang="en-US" dirty="0" smtClean="0"/>
              <a:t>32 vs 64 Bit</a:t>
            </a:r>
            <a:r>
              <a:rPr lang="th-TH" dirty="0"/>
              <a:t> </a:t>
            </a:r>
            <a:r>
              <a:rPr lang="th-TH" dirty="0" smtClean="0"/>
              <a:t>ตาม </a:t>
            </a:r>
            <a:r>
              <a:rPr lang="en-US" dirty="0" smtClean="0"/>
              <a:t>version </a:t>
            </a:r>
            <a:r>
              <a:rPr lang="th-TH" dirty="0" smtClean="0"/>
              <a:t>ของ</a:t>
            </a:r>
            <a:r>
              <a:rPr lang="en-US" dirty="0" smtClean="0"/>
              <a:t> OS</a:t>
            </a:r>
          </a:p>
          <a:p>
            <a:r>
              <a:rPr lang="en-US" dirty="0"/>
              <a:t>Plugin </a:t>
            </a:r>
            <a:r>
              <a:rPr lang="th-TH" dirty="0"/>
              <a:t>สำหรับ </a:t>
            </a:r>
            <a:r>
              <a:rPr lang="en-US" dirty="0"/>
              <a:t>visual </a:t>
            </a:r>
            <a:r>
              <a:rPr lang="en-US" dirty="0" smtClean="0"/>
              <a:t>studio</a:t>
            </a:r>
          </a:p>
          <a:p>
            <a:pPr lvl="1"/>
            <a:r>
              <a:rPr lang="en-US" dirty="0" smtClean="0"/>
              <a:t>Visual </a:t>
            </a:r>
            <a:r>
              <a:rPr lang="en-US" dirty="0"/>
              <a:t>SVN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www.visualsvn.com</a:t>
            </a:r>
            <a:r>
              <a:rPr lang="en-US" dirty="0" smtClean="0"/>
              <a:t>)</a:t>
            </a:r>
          </a:p>
          <a:p>
            <a:pPr lvl="2"/>
            <a:r>
              <a:rPr lang="th-TH" dirty="0" smtClean="0"/>
              <a:t>เลือก </a:t>
            </a:r>
            <a:r>
              <a:rPr lang="en-US" dirty="0" smtClean="0"/>
              <a:t>Pre-release version (</a:t>
            </a:r>
            <a:r>
              <a:rPr lang="th-TH" dirty="0" smtClean="0"/>
              <a:t>เพื่อให้ใช้ได้กับ </a:t>
            </a:r>
            <a:r>
              <a:rPr lang="en-US" dirty="0" smtClean="0"/>
              <a:t>Visual Studio 2015 RC) </a:t>
            </a:r>
          </a:p>
          <a:p>
            <a:pPr lvl="2"/>
            <a:r>
              <a:rPr lang="en-US" dirty="0">
                <a:hlinkClick r:id="rId4"/>
              </a:rPr>
              <a:t>https://www.visualsvn.com/visualsvn/download/pre-release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86" y="2026464"/>
            <a:ext cx="1695028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0" y="3659757"/>
            <a:ext cx="733527" cy="724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8200" y="2026463"/>
            <a:ext cx="7848600" cy="1230239"/>
            <a:chOff x="838200" y="2026463"/>
            <a:chExt cx="7848600" cy="1230239"/>
          </a:xfrm>
        </p:grpSpPr>
        <p:sp>
          <p:nvSpPr>
            <p:cNvPr id="6" name="Rectangle 5"/>
            <p:cNvSpPr/>
            <p:nvPr/>
          </p:nvSpPr>
          <p:spPr>
            <a:xfrm>
              <a:off x="838200" y="2026463"/>
              <a:ext cx="7848600" cy="1180213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7763" y="2887370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REQUIRED</a:t>
              </a:r>
              <a:endParaRPr lang="en-US" b="1" dirty="0">
                <a:solidFill>
                  <a:srgbClr val="C0000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9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Revision Control </a:t>
            </a:r>
            <a:r>
              <a:rPr lang="en-US" dirty="0" smtClean="0"/>
              <a:t>[</a:t>
            </a:r>
            <a:r>
              <a:rPr lang="en-US" dirty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th-TH" dirty="0" smtClean="0"/>
              <a:t>การใช้ </a:t>
            </a:r>
            <a:r>
              <a:rPr lang="en-US" dirty="0" smtClean="0"/>
              <a:t>Subversion </a:t>
            </a:r>
            <a:r>
              <a:rPr lang="th-TH" dirty="0" smtClean="0"/>
              <a:t>บน </a:t>
            </a:r>
            <a:r>
              <a:rPr lang="en-US" dirty="0" smtClean="0"/>
              <a:t>Windows</a:t>
            </a:r>
          </a:p>
          <a:p>
            <a:r>
              <a:rPr lang="en-US" dirty="0" smtClean="0"/>
              <a:t>Plugin </a:t>
            </a:r>
            <a:r>
              <a:rPr lang="th-TH" dirty="0"/>
              <a:t>สำหรับ </a:t>
            </a:r>
            <a:r>
              <a:rPr lang="en-US" dirty="0" smtClean="0"/>
              <a:t>sublime text</a:t>
            </a:r>
          </a:p>
          <a:p>
            <a:pPr lvl="1"/>
            <a:r>
              <a:rPr lang="en-US" dirty="0" smtClean="0"/>
              <a:t>Sublime-</a:t>
            </a:r>
            <a:r>
              <a:rPr lang="en-US" dirty="0" err="1" smtClean="0"/>
              <a:t>TortoiseSVN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://github.com/dexbol/sublime-TortoiseSVN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Sublime SVN </a:t>
            </a:r>
            <a:r>
              <a:rPr lang="en-US" b="0" dirty="0" smtClean="0"/>
              <a:t>(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wbond.net/sublime_packages/svn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Plugin </a:t>
            </a:r>
            <a:r>
              <a:rPr lang="th-TH" dirty="0" smtClean="0"/>
              <a:t>สำหรับ </a:t>
            </a:r>
            <a:r>
              <a:rPr lang="en-US" dirty="0" smtClean="0"/>
              <a:t>eclipse (java IDE)</a:t>
            </a:r>
          </a:p>
          <a:p>
            <a:pPr lvl="1"/>
            <a:r>
              <a:rPr lang="en-US" dirty="0" err="1" smtClean="0"/>
              <a:t>subclipse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http://subclipse.tigris.org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subversive (</a:t>
            </a:r>
            <a:r>
              <a:rPr lang="en-US" dirty="0">
                <a:hlinkClick r:id="rId5"/>
              </a:rPr>
              <a:t>https://eclipse.org/subversive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741334"/>
            <a:ext cx="1864468" cy="43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981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SVN: Creating a Project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92374"/>
            <a:ext cx="4910529" cy="4353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0E95-D48F-424C-BF34-E2C3A05F046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7375"/>
            <a:ext cx="5900192" cy="1954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12" y="3858660"/>
            <a:ext cx="4245239" cy="29558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3200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  <a:effectLst/>
              </a:rPr>
              <a:t>1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1076" y="3200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29600" y="510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7700"/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77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03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12173</TotalTime>
  <Words>801</Words>
  <Application>Microsoft Office PowerPoint</Application>
  <PresentationFormat>On-screen Show (4:3)</PresentationFormat>
  <Paragraphs>168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BrowalliaUPC</vt:lpstr>
      <vt:lpstr>Calibri</vt:lpstr>
      <vt:lpstr>Cambria</vt:lpstr>
      <vt:lpstr>Cordia New</vt:lpstr>
      <vt:lpstr>Adjacency</vt:lpstr>
      <vt:lpstr>    C#  Part 0: Introduction to Revision Control</vt:lpstr>
      <vt:lpstr>Agenda</vt:lpstr>
      <vt:lpstr>Intro to Revision Control</vt:lpstr>
      <vt:lpstr>Intro to Revision Control [2]</vt:lpstr>
      <vt:lpstr>Intro to Revision Control [3]</vt:lpstr>
      <vt:lpstr>Intro to Revision Control [4]</vt:lpstr>
      <vt:lpstr>Intro to Revision Control [5]</vt:lpstr>
      <vt:lpstr>Intro to Revision Control [6]</vt:lpstr>
      <vt:lpstr>SVN: Creating a Project</vt:lpstr>
      <vt:lpstr>SVN: Creating a Project [2]</vt:lpstr>
      <vt:lpstr>SVN: Creating a Project [3]</vt:lpstr>
      <vt:lpstr>Visual Studio Community</vt:lpstr>
      <vt:lpstr>PowerPoint Presentation</vt:lpstr>
      <vt:lpstr>PowerPoint Presentation</vt:lpstr>
      <vt:lpstr>Console Application</vt:lpstr>
      <vt:lpstr>PowerPoint Presentation</vt:lpstr>
      <vt:lpstr>PowerPoint Presentation</vt:lpstr>
      <vt:lpstr>Committing Codes to SVN</vt:lpstr>
      <vt:lpstr>Linking Project to Repo</vt:lpstr>
      <vt:lpstr>Linking Project to Repo [2]</vt:lpstr>
      <vt:lpstr>Linking Project to Repo [3]</vt:lpstr>
      <vt:lpstr>Committing Codes to SVN</vt:lpstr>
      <vt:lpstr>Committing Codes to SVN [2]</vt:lpstr>
      <vt:lpstr>Adding Files to a Repo</vt:lpstr>
      <vt:lpstr>Adding Files to a Repo [2]</vt:lpstr>
      <vt:lpstr>Exporting Projects from a Repo</vt:lpstr>
      <vt:lpstr>Updating Local Copy</vt:lpstr>
      <vt:lpstr>Collaborations and Conflicts</vt:lpstr>
      <vt:lpstr>Collaborations and Conflicts [2]</vt:lpstr>
      <vt:lpstr>Collaborations and Conflicts [3]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</dc:creator>
  <cp:lastModifiedBy>KITTIPITCH KUPTAVANICH</cp:lastModifiedBy>
  <cp:revision>1886</cp:revision>
  <dcterms:created xsi:type="dcterms:W3CDTF">2013-07-14T05:50:03Z</dcterms:created>
  <dcterms:modified xsi:type="dcterms:W3CDTF">2015-05-24T15:18:44Z</dcterms:modified>
</cp:coreProperties>
</file>