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3" r:id="rId2"/>
    <p:sldId id="380" r:id="rId3"/>
    <p:sldId id="382" r:id="rId4"/>
    <p:sldId id="383" r:id="rId5"/>
    <p:sldId id="384" r:id="rId6"/>
    <p:sldId id="388" r:id="rId7"/>
    <p:sldId id="390" r:id="rId8"/>
    <p:sldId id="396" r:id="rId9"/>
    <p:sldId id="391" r:id="rId10"/>
    <p:sldId id="393" r:id="rId11"/>
    <p:sldId id="389" r:id="rId12"/>
    <p:sldId id="392" r:id="rId13"/>
    <p:sldId id="409" r:id="rId14"/>
    <p:sldId id="410" r:id="rId15"/>
    <p:sldId id="407" r:id="rId16"/>
    <p:sldId id="408" r:id="rId17"/>
    <p:sldId id="394" r:id="rId18"/>
    <p:sldId id="395" r:id="rId19"/>
    <p:sldId id="398" r:id="rId20"/>
    <p:sldId id="399" r:id="rId21"/>
    <p:sldId id="402" r:id="rId22"/>
    <p:sldId id="404" r:id="rId23"/>
    <p:sldId id="405" r:id="rId24"/>
    <p:sldId id="406" r:id="rId25"/>
    <p:sldId id="412" r:id="rId26"/>
    <p:sldId id="413" r:id="rId27"/>
    <p:sldId id="414" r:id="rId28"/>
    <p:sldId id="415" r:id="rId29"/>
    <p:sldId id="411" r:id="rId30"/>
    <p:sldId id="416" r:id="rId31"/>
    <p:sldId id="417" r:id="rId32"/>
    <p:sldId id="418" r:id="rId33"/>
    <p:sldId id="419" r:id="rId34"/>
    <p:sldId id="420" r:id="rId35"/>
    <p:sldId id="422" r:id="rId36"/>
    <p:sldId id="421" r:id="rId37"/>
    <p:sldId id="386" r:id="rId38"/>
    <p:sldId id="387" r:id="rId39"/>
    <p:sldId id="401" r:id="rId40"/>
    <p:sldId id="262" r:id="rId41"/>
    <p:sldId id="400" r:id="rId42"/>
  </p:sldIdLst>
  <p:sldSz cx="9144000" cy="6858000" type="screen4x3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B29CB9B8-D8EF-4EAD-BF24-29AC4C536F7F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08011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300"/>
            </a:lvl1pPr>
          </a:lstStyle>
          <a:p>
            <a:fld id="{0E8000FC-CDCD-4F15-A918-BDEED0EE8E69}" type="datetimeFigureOut">
              <a:rPr lang="th-TH" smtClean="0"/>
              <a:pPr/>
              <a:t>16/09/66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5686" tIns="47843" rIns="95686" bIns="47843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8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300"/>
            </a:lvl1pPr>
          </a:lstStyle>
          <a:p>
            <a:fld id="{3E4C2618-65DA-40CA-9DD0-1184A065149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66369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14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E88C9-1218-444D-B133-C12EA890CBAC}" type="datetime1">
              <a:rPr lang="en-US" smtClean="0"/>
              <a:t>9/16/2023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8891-1C70-40E2-84B0-2B2D83A5CB25}" type="datetime1">
              <a:rPr lang="en-US" smtClean="0"/>
              <a:t>9/16/2023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EFE9F-B623-45C3-ADF5-5C3CDBE051A5}" type="datetime1">
              <a:rPr lang="en-US" smtClean="0"/>
              <a:t>9/16/2023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EE3C-7A94-49D0-B8D0-FBAD9A8BE7DB}" type="datetime1">
              <a:rPr lang="en-US" smtClean="0"/>
              <a:t>9/16/2023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D80E-B61C-4E6A-945D-C93609B9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98A2C-6629-441B-8436-EC5BCAE8B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981C-3890-41AB-B164-933AA0A53DF0}" type="datetime1">
              <a:rPr lang="en-US" smtClean="0"/>
              <a:t>9/16/2023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120D5-007F-42CD-9C62-5ACFEACA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48796-E61F-486F-9942-14D0D254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617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959-28D5-4259-9003-62960AB81D6F}" type="datetime1">
              <a:rPr lang="en-US" smtClean="0"/>
              <a:t>9/16/2023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28EA9-4579-458D-81DD-9F1EBD1A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1789-4BD2-4AD8-AA3B-F64F17A49D4A}" type="datetime1">
              <a:rPr lang="en-US" smtClean="0"/>
              <a:t>9/16/2023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C32E8C-0451-48E2-8FF1-9B12FC79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BB276-429E-4ED1-BCB9-A051C7DA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5E6A-1B53-467C-BE36-1DDD06F21E19}" type="datetime1">
              <a:rPr lang="en-US" smtClean="0"/>
              <a:t>9/16/2023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91C7-42DB-4FEF-92C0-874294922541}" type="datetime1">
              <a:rPr lang="en-US" smtClean="0"/>
              <a:t>9/16/2023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C1023-3A73-4F13-8698-08CA0F8779B0}" type="datetime1">
              <a:rPr lang="en-US" smtClean="0"/>
              <a:t>9/16/2023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9705-2600-4F76-A2BC-04DFDD34838E}" type="datetime1">
              <a:rPr lang="en-US" smtClean="0"/>
              <a:t>9/16/2023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90D87FC-8498-4646-A57D-500B0C20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BEF1-596A-48B5-91AE-E098FE0AC83C}" type="datetime1">
              <a:rPr lang="en-US" smtClean="0"/>
              <a:t>9/16/2023</a:t>
            </a:fld>
            <a:endParaRPr lang="th-TH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58714EA-724E-45E8-9CD1-8E28DC36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74A400-0DB4-4E9C-A16A-889EBD6F3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1A70-655A-43B1-BB73-476DB5BAF57A}" type="datetime1">
              <a:rPr lang="en-US" smtClean="0"/>
              <a:t>9/16/2023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Pattern Recognition</a:t>
            </a:r>
            <a:br>
              <a:rPr lang="en-US" dirty="0"/>
            </a:br>
            <a:r>
              <a:rPr lang="en-US" dirty="0"/>
              <a:t>scikit-learn</a:t>
            </a:r>
            <a:endParaRPr lang="th-TH" dirty="0"/>
          </a:p>
        </p:txBody>
      </p:sp>
      <p:pic>
        <p:nvPicPr>
          <p:cNvPr id="4" name="รูปภาพ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50" y="404659"/>
            <a:ext cx="1943100" cy="1943100"/>
          </a:xfrm>
          <a:prstGeom prst="rect">
            <a:avLst/>
          </a:prstGeom>
        </p:spPr>
      </p:pic>
      <p:sp>
        <p:nvSpPr>
          <p:cNvPr id="5" name="ชื่อเรื่องรอง 2">
            <a:extLst>
              <a:ext uri="{FF2B5EF4-FFF2-40B4-BE49-F238E27FC236}">
                <a16:creationId xmlns:a16="http://schemas.microsoft.com/office/drawing/2014/main" id="{E9BD7D55-AAA2-64F4-38ED-3D9E9A5CD617}"/>
              </a:ext>
            </a:extLst>
          </p:cNvPr>
          <p:cNvSpPr txBox="1">
            <a:spLocks/>
          </p:cNvSpPr>
          <p:nvPr/>
        </p:nvSpPr>
        <p:spPr>
          <a:xfrm>
            <a:off x="1371600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Chumphol Bunkhumpornpat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Faculty of Science</a:t>
            </a:r>
          </a:p>
          <a:p>
            <a:r>
              <a:rPr lang="en-US" dirty="0"/>
              <a:t>Chiang Mai University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555BB-D9C3-F58C-2C11-E3403359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metric </a:t>
            </a:r>
            <a:r>
              <a:rPr lang="en-US"/>
              <a:t>: {</a:t>
            </a:r>
            <a:r>
              <a:rPr lang="en-US" sz="4400"/>
              <a:t>‘minkowski’, ‘manhattan’},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DBA1-9C0F-7040-DF27-101877FB1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’</a:t>
            </a:r>
            <a:r>
              <a:rPr lang="en-US" dirty="0" err="1"/>
              <a:t>minkowski</a:t>
            </a:r>
            <a:r>
              <a:rPr lang="en-US" dirty="0"/>
              <a:t>’</a:t>
            </a:r>
          </a:p>
          <a:p>
            <a:pPr lvl="1"/>
            <a:r>
              <a:rPr lang="en-US"/>
              <a:t>The standard Euclidean distance when p = 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C53E0-0168-4C52-D30C-FDBD423E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DE31C07-F2A3-DE4A-6154-05EDC86D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08" y="3185130"/>
            <a:ext cx="4318984" cy="27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621B-1822-85B4-7249-DC1BF757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Your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93E00-C94C-C09B-B4DE-85CB7BEAD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 err="1"/>
              <a:t>sklearn.metrics</a:t>
            </a:r>
            <a:r>
              <a:rPr lang="en-US" dirty="0"/>
              <a:t> import </a:t>
            </a:r>
            <a:r>
              <a:rPr lang="en-US" dirty="0" err="1"/>
              <a:t>confusion_matrix</a:t>
            </a:r>
            <a:r>
              <a:rPr lang="en-US" dirty="0"/>
              <a:t>, </a:t>
            </a:r>
            <a:r>
              <a:rPr lang="en-US" dirty="0" err="1"/>
              <a:t>accuracy_score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(</a:t>
            </a:r>
            <a:r>
              <a:rPr lang="en-US" dirty="0" err="1"/>
              <a:t>confusion_matrix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(</a:t>
            </a:r>
            <a:r>
              <a:rPr lang="en-US" dirty="0" err="1"/>
              <a:t>accuracy_score</a:t>
            </a:r>
            <a:r>
              <a:rPr lang="en-US" dirty="0"/>
              <a:t>(</a:t>
            </a:r>
            <a:r>
              <a:rPr lang="en-US" dirty="0" err="1"/>
              <a:t>y_test</a:t>
            </a:r>
            <a:r>
              <a:rPr lang="en-US" dirty="0"/>
              <a:t>, </a:t>
            </a:r>
            <a:r>
              <a:rPr lang="en-US" dirty="0" err="1"/>
              <a:t>y_pred</a:t>
            </a:r>
            <a:r>
              <a:rPr lang="en-US" dirty="0"/>
              <a:t>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96A8E-4134-303D-A5BB-E806FA2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318C2-18B1-C52F-2B80-2A07347B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608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83B6-BE62-7781-D96D-6CCE7158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weights : {‘uniform’, ‘distance’},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8E9D-5B99-51CE-54E7-B3F1E79F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default = "uniform’</a:t>
            </a:r>
            <a:endParaRPr lang="en-US" b="1" dirty="0"/>
          </a:p>
          <a:p>
            <a:r>
              <a:rPr lang="en-US" dirty="0"/>
              <a:t>‘uniform’ : uniform weights</a:t>
            </a:r>
          </a:p>
          <a:p>
            <a:pPr lvl="1"/>
            <a:r>
              <a:rPr lang="en-US" dirty="0"/>
              <a:t>All points in each neighborhood are weighted equally.</a:t>
            </a:r>
          </a:p>
          <a:p>
            <a:r>
              <a:rPr lang="en-US" dirty="0"/>
              <a:t>‘distance’ : weight points by the inverse of their distance</a:t>
            </a:r>
          </a:p>
          <a:p>
            <a:pPr lvl="1"/>
            <a:r>
              <a:rPr lang="en-US" dirty="0"/>
              <a:t>Closer neighbors of a query point will have a greater influence than neighbors which are further away.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682C4-FF9C-780A-C3F9-8A5E1B26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3073-428D-F2CD-653B-9CFF43C6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259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676D-AA66-2AE9-D14C-DA2A16F5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Classical Naive Bayes vs Gaussian Naive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25216-B64D-1548-5E61-37117FC3A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Naive Bayes</a:t>
            </a:r>
            <a:endParaRPr lang="th-TH" dirty="0"/>
          </a:p>
          <a:p>
            <a:pPr lvl="1"/>
            <a:r>
              <a:rPr lang="en-US" dirty="0"/>
              <a:t>Categorical Features</a:t>
            </a:r>
          </a:p>
          <a:p>
            <a:pPr lvl="1"/>
            <a:r>
              <a:rPr lang="en-US" dirty="0"/>
              <a:t>Multinomial Distribution</a:t>
            </a:r>
          </a:p>
          <a:p>
            <a:r>
              <a:rPr lang="en-US" dirty="0"/>
              <a:t>Gaussian Naive bayes</a:t>
            </a:r>
          </a:p>
          <a:p>
            <a:pPr lvl="1"/>
            <a:r>
              <a:rPr lang="en-US" dirty="0"/>
              <a:t>Continuous Valued Features</a:t>
            </a:r>
          </a:p>
          <a:p>
            <a:pPr lvl="1"/>
            <a:r>
              <a:rPr lang="en-US" dirty="0"/>
              <a:t>Gaussian (normal) Distribution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DA63-4A85-5596-5BC3-F656C67D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827C2-B50B-9FE9-6854-109A1153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964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CA30-3757-28B5-A49C-4A93B006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Naive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AEEC-2978-FC8A-4228-514E6C25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 err="1"/>
              <a:t>sklearn.naive_bayes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CategoricalNB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classifier = </a:t>
            </a:r>
            <a:r>
              <a:rPr lang="en-US" b="0" i="0" dirty="0" err="1">
                <a:solidFill>
                  <a:srgbClr val="212529"/>
                </a:solidFill>
                <a:effectLst/>
                <a:latin typeface="-apple-system"/>
              </a:rPr>
              <a:t>CategoricalNB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()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CA67-0B69-1844-0970-2206A5AB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69D1-065C-D602-063F-11E57F14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178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CA30-3757-28B5-A49C-4A93B006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Naive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AEEC-2978-FC8A-4228-514E6C251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from</a:t>
            </a:r>
            <a:r>
              <a:rPr lang="en-US" dirty="0"/>
              <a:t> </a:t>
            </a:r>
            <a:r>
              <a:rPr lang="en-US" dirty="0" err="1"/>
              <a:t>sklearn.naive_bayes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GaussianNB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classifier = </a:t>
            </a:r>
            <a:r>
              <a:rPr lang="en-US" dirty="0" err="1"/>
              <a:t>GaussianNB</a:t>
            </a:r>
            <a:r>
              <a:rPr lang="en-US" dirty="0"/>
              <a:t>()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CA67-0B69-1844-0970-2206A5ABF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A69D1-065C-D602-063F-11E57F14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0948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F7C8381F-8034-64A7-1FC5-7987C143C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65" y="68263"/>
            <a:ext cx="6704671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4419436-E85E-2248-7CA2-E44BFCBB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6088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04D6-A882-D059-AC82-0B722173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F95F-65E6-A00B-0062-3489160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from</a:t>
            </a:r>
            <a:r>
              <a:rPr lang="en-US" dirty="0"/>
              <a:t> </a:t>
            </a:r>
            <a:r>
              <a:rPr lang="en-US" dirty="0" err="1"/>
              <a:t>sklearn.tree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DecisionTreeClassifier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classifier = </a:t>
            </a:r>
            <a:r>
              <a:rPr lang="en-US" sz="2800" dirty="0" err="1"/>
              <a:t>DecisionTreeClassifier</a:t>
            </a:r>
            <a:r>
              <a:rPr lang="en-US" sz="2800" dirty="0"/>
              <a:t>(criterion=</a:t>
            </a:r>
            <a:r>
              <a:rPr lang="en-US" sz="2800" dirty="0">
                <a:solidFill>
                  <a:srgbClr val="00B050"/>
                </a:solidFill>
              </a:rPr>
              <a:t>'entropy'</a:t>
            </a:r>
            <a:r>
              <a:rPr lang="en-US" sz="2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8FAE-C63F-BC95-71C4-AAA981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1236-3B10-0B3E-1AF9-376FFDD9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6455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5CCD-213A-C7EC-06CD-066BD025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 Class for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14F0-251D-436D-AD9E-783C0777F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matplotlib.pyplot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as</a:t>
            </a:r>
            <a:r>
              <a:rPr lang="en-US" dirty="0"/>
              <a:t> </a:t>
            </a:r>
            <a:r>
              <a:rPr lang="en-US" dirty="0" err="1"/>
              <a:t>plt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from </a:t>
            </a:r>
            <a:r>
              <a:rPr lang="en-US" dirty="0" err="1"/>
              <a:t>sklearn</a:t>
            </a:r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</a:rPr>
              <a:t>import</a:t>
            </a:r>
            <a:r>
              <a:rPr lang="en-US" dirty="0"/>
              <a:t> tree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tree.plot_tree</a:t>
            </a:r>
            <a:r>
              <a:rPr lang="en-US" dirty="0"/>
              <a:t>(classifier)</a:t>
            </a:r>
          </a:p>
          <a:p>
            <a:pPr marL="0" indent="0">
              <a:buNone/>
            </a:pPr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353AD-232B-7935-F199-D024DDB2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87E8C-14AD-02F5-486C-77B9C0933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429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944C24B4-F16F-025D-C6DC-D8110EB37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583240"/>
            <a:ext cx="8963025" cy="5691521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53FB7E14-6292-B08D-1E53-84491A3EE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934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7C47B-758B-4CFE-85F5-BC0BA052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efficient tools for predictive data analysis</a:t>
            </a:r>
          </a:p>
          <a:p>
            <a:r>
              <a:rPr lang="en-US" dirty="0"/>
              <a:t>Accessible to everybody, and reusable in various contexts</a:t>
            </a:r>
          </a:p>
          <a:p>
            <a:r>
              <a:rPr lang="en-US" dirty="0"/>
              <a:t>Built on NumPy, SciPy, and matplotlib</a:t>
            </a:r>
          </a:p>
          <a:p>
            <a:r>
              <a:rPr lang="en-US" dirty="0"/>
              <a:t>Open source, commercially usable - BSD license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8CB4F-619B-4680-9D1C-559BCFBC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204453: Pattern Recognition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61AA7-9579-4774-8BD2-0B1D9854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D345FBA-BFB5-1042-AFA8-6B7D3072A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2" y="277094"/>
            <a:ext cx="2118377" cy="1140834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C657597-028A-68D9-01C4-60E3EC3E9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55" y="5020333"/>
            <a:ext cx="1103983" cy="11039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2B9D91-030A-E48A-FDD2-368FF5DF9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64387"/>
            <a:ext cx="3047619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BFCE-B7C0-E481-7808-7932A18C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sklearn.tree.DecisionTreeClassifier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2C0-89D3-D71E-9AC4-416504D1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criterion</a:t>
            </a:r>
          </a:p>
          <a:p>
            <a:pPr lvl="1"/>
            <a:r>
              <a:rPr lang="en-US" dirty="0"/>
              <a:t>The function to measure the quality of a split</a:t>
            </a:r>
          </a:p>
          <a:p>
            <a:r>
              <a:rPr lang="en-US" dirty="0" err="1"/>
              <a:t>max_depth</a:t>
            </a:r>
            <a:endParaRPr lang="en-US" dirty="0"/>
          </a:p>
          <a:p>
            <a:pPr lvl="1"/>
            <a:r>
              <a:rPr lang="en-US" dirty="0"/>
              <a:t>The maximum depth of the tree. </a:t>
            </a:r>
          </a:p>
          <a:p>
            <a:pPr lvl="1"/>
            <a:r>
              <a:rPr lang="en-US" dirty="0"/>
              <a:t>If None, then nodes are expanded until all leaves are pure or until all leaves contain less than </a:t>
            </a:r>
            <a:r>
              <a:rPr lang="en-US" dirty="0" err="1"/>
              <a:t>min_samples_split</a:t>
            </a:r>
            <a:r>
              <a:rPr lang="en-US" dirty="0"/>
              <a:t> samples.</a:t>
            </a:r>
          </a:p>
          <a:p>
            <a:r>
              <a:rPr lang="en-US" dirty="0" err="1"/>
              <a:t>min_samples_split</a:t>
            </a:r>
            <a:endParaRPr lang="en-US" dirty="0"/>
          </a:p>
          <a:p>
            <a:pPr lvl="1"/>
            <a:r>
              <a:rPr lang="en-US" dirty="0"/>
              <a:t>The minimum number of samples required to split an internal node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091D8-7B9A-F5A3-0804-CFDD82EA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8285F-0F5F-3371-2CE6-B1C9088D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794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C54F-B940-DA8B-78A8-CE03897D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Criterion : {‘</a:t>
            </a:r>
            <a:r>
              <a:rPr lang="en-US" dirty="0" err="1"/>
              <a:t>gini</a:t>
            </a:r>
            <a:r>
              <a:rPr lang="en-US" dirty="0"/>
              <a:t>’, ‘entropy’, ‘</a:t>
            </a:r>
            <a:r>
              <a:rPr lang="en-US" dirty="0" err="1"/>
              <a:t>log_loss</a:t>
            </a:r>
            <a:r>
              <a:rPr lang="en-US" dirty="0"/>
              <a:t>’}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B1FD-C96E-387A-1210-410D871EF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‘</a:t>
            </a:r>
            <a:r>
              <a:rPr lang="en-US" dirty="0" err="1"/>
              <a:t>gini</a:t>
            </a:r>
            <a:r>
              <a:rPr lang="en-US" dirty="0"/>
              <a:t>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C38FD-C9E8-8954-529E-82103885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8177C8-2B34-D497-ED05-1B039B03F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3197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D153-CC56-51C0-4687-6207EDA9B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max_depth</a:t>
            </a:r>
            <a:r>
              <a:rPr lang="en-US" dirty="0"/>
              <a:t> : 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BC55B-C1FD-A717-4DBB-AE1D197F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None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9ED4D-2D94-A281-ACE8-A25512A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E9635EC-3B42-61AE-7E9E-273916DBB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0" y="2852962"/>
            <a:ext cx="7987580" cy="252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5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0595-296F-F475-DE25-FE1E10F09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min_samples_split</a:t>
            </a:r>
            <a:r>
              <a:rPr lang="en-US" dirty="0"/>
              <a:t> : int or float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F8745-8D1C-8FD0-C3E7-DC4D02C8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2</a:t>
            </a:r>
          </a:p>
          <a:p>
            <a:r>
              <a:rPr lang="en-US" dirty="0"/>
              <a:t>If int, then consider </a:t>
            </a:r>
            <a:r>
              <a:rPr lang="en-US" dirty="0" err="1">
                <a:highlight>
                  <a:srgbClr val="C0C0C0"/>
                </a:highlight>
              </a:rPr>
              <a:t>min_samples_split</a:t>
            </a:r>
            <a:r>
              <a:rPr lang="en-US" dirty="0"/>
              <a:t> as the minimum number.</a:t>
            </a:r>
          </a:p>
          <a:p>
            <a:r>
              <a:rPr lang="en-US" dirty="0"/>
              <a:t>If float, then </a:t>
            </a:r>
            <a:r>
              <a:rPr lang="en-US" dirty="0" err="1">
                <a:highlight>
                  <a:srgbClr val="C0C0C0"/>
                </a:highlight>
              </a:rPr>
              <a:t>min_samples_split</a:t>
            </a:r>
            <a:r>
              <a:rPr lang="en-US" dirty="0"/>
              <a:t> is a fraction and </a:t>
            </a:r>
            <a:r>
              <a:rPr lang="en-US" dirty="0">
                <a:highlight>
                  <a:srgbClr val="C0C0C0"/>
                </a:highlight>
              </a:rPr>
              <a:t>ceil(</a:t>
            </a:r>
            <a:r>
              <a:rPr lang="en-US" dirty="0" err="1">
                <a:highlight>
                  <a:srgbClr val="C0C0C0"/>
                </a:highlight>
              </a:rPr>
              <a:t>min_samples_split</a:t>
            </a:r>
            <a:r>
              <a:rPr lang="en-US" dirty="0">
                <a:highlight>
                  <a:srgbClr val="C0C0C0"/>
                </a:highlight>
              </a:rPr>
              <a:t> * </a:t>
            </a:r>
            <a:r>
              <a:rPr lang="en-US" dirty="0" err="1">
                <a:highlight>
                  <a:srgbClr val="C0C0C0"/>
                </a:highlight>
              </a:rPr>
              <a:t>n_samples</a:t>
            </a:r>
            <a:r>
              <a:rPr lang="en-US" dirty="0">
                <a:highlight>
                  <a:srgbClr val="C0C0C0"/>
                </a:highlight>
              </a:rPr>
              <a:t>)</a:t>
            </a:r>
            <a:r>
              <a:rPr lang="en-US" dirty="0"/>
              <a:t> are the minimum number of samples for each split.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2061-3CE4-E473-E111-AC87B75B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1985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785A352C-AD01-FFB8-1A43-E23335A66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483A29F-C50C-5C1D-CF4E-9BA45E92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4992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04D6-A882-D059-AC82-0B722173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5F95F-65E6-A00B-0062-34891607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</a:rPr>
              <a:t>from </a:t>
            </a:r>
            <a:r>
              <a:rPr lang="en-US" sz="2800" dirty="0" err="1"/>
              <a:t>sklearn.ensemble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/>
                </a:solidFill>
              </a:rPr>
              <a:t>import </a:t>
            </a:r>
            <a:r>
              <a:rPr lang="en-US" sz="2800" dirty="0" err="1"/>
              <a:t>RandomForestClassifier</a:t>
            </a:r>
            <a:endParaRPr lang="en-US" sz="2800" dirty="0"/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700" dirty="0"/>
              <a:t>classifier = </a:t>
            </a:r>
            <a:r>
              <a:rPr lang="en-US" sz="2700" dirty="0" err="1"/>
              <a:t>RandomForestClassifier</a:t>
            </a:r>
            <a:r>
              <a:rPr lang="en-US" sz="2700" dirty="0"/>
              <a:t>(</a:t>
            </a:r>
            <a:r>
              <a:rPr lang="en-US" sz="2700" dirty="0" err="1"/>
              <a:t>n_estimators</a:t>
            </a:r>
            <a:r>
              <a:rPr lang="en-US" sz="2700" dirty="0"/>
              <a:t>=1000 )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8FAE-C63F-BC95-71C4-AAA981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1236-3B10-0B3E-1AF9-376FFDD9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95361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BFCE-B7C0-E481-7808-7932A18C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err="1"/>
              <a:t>sklearn.ensemble.RandomForestClassifier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12C0-89D3-D71E-9AC4-416504D10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n_estimators</a:t>
            </a:r>
            <a:endParaRPr lang="en-US" dirty="0"/>
          </a:p>
          <a:p>
            <a:pPr lvl="1"/>
            <a:r>
              <a:rPr lang="en-US" dirty="0"/>
              <a:t>The number of trees in the forest</a:t>
            </a:r>
          </a:p>
          <a:p>
            <a:r>
              <a:rPr lang="en-US" dirty="0"/>
              <a:t>criterion</a:t>
            </a:r>
          </a:p>
          <a:p>
            <a:r>
              <a:rPr lang="en-US" dirty="0" err="1"/>
              <a:t>max_depth</a:t>
            </a:r>
            <a:endParaRPr lang="en-US" dirty="0"/>
          </a:p>
          <a:p>
            <a:r>
              <a:rPr lang="en-US" dirty="0" err="1"/>
              <a:t>min_samples</a:t>
            </a:r>
            <a:r>
              <a:rPr lang="en-US" err="1"/>
              <a:t>_</a:t>
            </a:r>
            <a:r>
              <a:rPr lang="en-US"/>
              <a:t>split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091D8-7B9A-F5A3-0804-CFDD82EA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8285F-0F5F-3371-2CE6-B1C9088D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660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83B6-BE62-7781-D96D-6CCE7158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err="1"/>
              <a:t>n_estimators</a:t>
            </a:r>
            <a:r>
              <a:rPr lang="en-US" sz="3000" dirty="0"/>
              <a:t> : int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8E9D-5B99-51CE-54E7-B3F1E79F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53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default = 100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682C4-FF9C-780A-C3F9-8A5E1B26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3073-428D-F2CD-653B-9CFF43C6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04148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9E7F-9C18-1653-8965-92419C6ED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k-Fold Cross-Validation</a:t>
            </a:r>
          </a:p>
        </p:txBody>
      </p:sp>
      <p:pic>
        <p:nvPicPr>
          <p:cNvPr id="7" name="Content Placeholder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9099155-4D21-3559-26BB-F772777D9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7790"/>
            <a:ext cx="8229600" cy="3970782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09FFC-F4AA-0828-E687-E24C1F46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1DCBBE1-314B-45E7-A14D-E54A756E973C}" type="slidenum">
              <a:rPr lang="th-TH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th-TH" sz="1900"/>
          </a:p>
        </p:txBody>
      </p:sp>
    </p:spTree>
    <p:extLst>
      <p:ext uri="{BB962C8B-B14F-4D97-AF65-F5344CB8AC3E}">
        <p14:creationId xmlns:p14="http://schemas.microsoft.com/office/powerpoint/2010/main" val="3647701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B43A-EE07-28BF-72CC-DA551776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k-Fold Cross-Validation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B5A73-E48F-5827-45CE-C87BAF6B7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sklearn.model_selection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import</a:t>
            </a:r>
            <a:r>
              <a:rPr lang="en-US" sz="2800" dirty="0"/>
              <a:t> </a:t>
            </a:r>
            <a:r>
              <a:rPr lang="en-US" sz="2800" dirty="0" err="1"/>
              <a:t>KFold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sklearn.model_selection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import</a:t>
            </a:r>
            <a:r>
              <a:rPr lang="en-US" sz="2800" dirty="0"/>
              <a:t> </a:t>
            </a:r>
            <a:r>
              <a:rPr lang="en-US" sz="2800" dirty="0" err="1"/>
              <a:t>cross_val_score</a:t>
            </a: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numpy</a:t>
            </a:r>
            <a:r>
              <a:rPr lang="en-US" sz="2800" dirty="0"/>
              <a:t> import mean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cv = </a:t>
            </a:r>
            <a:r>
              <a:rPr lang="en-US" sz="2800" dirty="0" err="1"/>
              <a:t>KFold</a:t>
            </a:r>
            <a:r>
              <a:rPr lang="en-US" sz="2800" dirty="0"/>
              <a:t>(</a:t>
            </a:r>
            <a:r>
              <a:rPr lang="en-US" sz="2800" dirty="0" err="1"/>
              <a:t>n_splits</a:t>
            </a:r>
            <a:r>
              <a:rPr lang="en-US" sz="2800" dirty="0"/>
              <a:t>=10, </a:t>
            </a:r>
            <a:r>
              <a:rPr lang="en-US" sz="2800" dirty="0" err="1"/>
              <a:t>random_state</a:t>
            </a:r>
            <a:r>
              <a:rPr lang="en-US" sz="2800" dirty="0"/>
              <a:t>=1, shuffle=True)</a:t>
            </a:r>
          </a:p>
          <a:p>
            <a:pPr marL="0" indent="0">
              <a:buNone/>
            </a:pPr>
            <a:r>
              <a:rPr lang="en-US" sz="2800" dirty="0"/>
              <a:t>scores = </a:t>
            </a:r>
            <a:r>
              <a:rPr lang="en-US" sz="2800" dirty="0" err="1"/>
              <a:t>cross_val_score</a:t>
            </a:r>
            <a:r>
              <a:rPr lang="en-US" sz="2800" dirty="0"/>
              <a:t>(classifier, X, y, 	scoring='accuracy', cv=cv, </a:t>
            </a:r>
            <a:r>
              <a:rPr lang="en-US" sz="2800" dirty="0" err="1"/>
              <a:t>n_jobs</a:t>
            </a:r>
            <a:r>
              <a:rPr lang="en-US" sz="2800" dirty="0"/>
              <a:t>=-1)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7030A0"/>
                </a:solidFill>
              </a:rPr>
              <a:t>print</a:t>
            </a:r>
            <a:r>
              <a:rPr lang="en-US" sz="2800" dirty="0"/>
              <a:t>(mean(scores))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0B31B8-6A25-2675-4128-9F178EB8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B98CA-03A1-28D9-5D74-F492416B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297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8944-8D6D-7F34-8944-E3E49D88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in the Iris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7157E-7133-7A80-32E8-A64626D8F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import</a:t>
            </a:r>
            <a:r>
              <a:rPr lang="en-US" dirty="0"/>
              <a:t> pandas </a:t>
            </a:r>
            <a:r>
              <a:rPr lang="en-US" dirty="0">
                <a:solidFill>
                  <a:srgbClr val="FFC000"/>
                </a:solidFill>
              </a:rPr>
              <a:t>as</a:t>
            </a:r>
            <a:r>
              <a:rPr lang="en-US" dirty="0"/>
              <a:t> pd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dataset = </a:t>
            </a:r>
            <a:r>
              <a:rPr lang="en-US" dirty="0" err="1"/>
              <a:t>pd.read_csv</a:t>
            </a:r>
            <a:r>
              <a:rPr lang="en-US" dirty="0"/>
              <a:t>("</a:t>
            </a:r>
            <a:r>
              <a:rPr lang="en-US" dirty="0" err="1">
                <a:solidFill>
                  <a:srgbClr val="00B050"/>
                </a:solidFill>
              </a:rPr>
              <a:t>iris.csv</a:t>
            </a:r>
            <a:r>
              <a:rPr lang="en-US" dirty="0"/>
              <a:t>")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13D96-074D-1749-1CFC-E9F1938F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DF6DA-2643-693C-636B-C745A0F4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F917CC7-C7CF-13B6-5406-287F658B5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16300"/>
            <a:ext cx="6870700" cy="1841500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D3520C0C-2C25-682F-32CD-FF3F8CB18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74460"/>
            <a:ext cx="2069869" cy="12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5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E293F-CD1D-0841-A1F0-BB699165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sklearn.model_selection.KFold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0A08-C810-49D7-8E38-917832C27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n_splits</a:t>
            </a:r>
            <a:endParaRPr lang="en-US" dirty="0"/>
          </a:p>
          <a:p>
            <a:pPr lvl="1"/>
            <a:r>
              <a:rPr lang="en-US" dirty="0"/>
              <a:t>Number of folds</a:t>
            </a:r>
          </a:p>
          <a:p>
            <a:r>
              <a:rPr lang="en-US" dirty="0"/>
              <a:t>shuffle</a:t>
            </a:r>
          </a:p>
          <a:p>
            <a:pPr lvl="1"/>
            <a:r>
              <a:rPr lang="en-US" dirty="0"/>
              <a:t>Whether to shuffle the data before splitting into batches</a:t>
            </a:r>
          </a:p>
          <a:p>
            <a:pPr lvl="1"/>
            <a:r>
              <a:rPr lang="en-US" dirty="0"/>
              <a:t>The samples within each split will not be shuffled</a:t>
            </a:r>
          </a:p>
          <a:p>
            <a:r>
              <a:rPr lang="en-US" dirty="0"/>
              <a:t>random_state</a:t>
            </a:r>
          </a:p>
          <a:p>
            <a:pPr lvl="1"/>
            <a:r>
              <a:rPr lang="en-US" dirty="0"/>
              <a:t>When shuffle is True, random_state affects the ordering of the indices, which controls the randomness of each fold. </a:t>
            </a:r>
          </a:p>
          <a:p>
            <a:pPr lvl="1"/>
            <a:r>
              <a:rPr lang="en-US" dirty="0"/>
              <a:t>Otherwise, this parameter has no effect</a:t>
            </a:r>
          </a:p>
          <a:p>
            <a:pPr lvl="1"/>
            <a:r>
              <a:rPr lang="en-US" dirty="0"/>
              <a:t>Pass an int for reproducible output across multiple function calls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141AB-2CE1-184D-0830-FBDBC06B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F5A45-268C-2CB2-65A6-800401FB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5809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F438-E0CA-EEA1-A8AE-E285E9D4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n_splits</a:t>
            </a:r>
            <a:r>
              <a:rPr lang="en-US" dirty="0"/>
              <a:t> : 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3C751-2455-3ADD-809A-2F908072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5</a:t>
            </a:r>
          </a:p>
          <a:p>
            <a:r>
              <a:rPr lang="en-US" dirty="0"/>
              <a:t>Must be at least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925DE-5FDD-A32A-AF8F-EDA0C0BD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03353-E642-0F69-6FFC-D1C0063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0129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9AC2-7A49-7894-1620-3A9EF3E0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shuffle : bool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4B642-09D9-AB3C-18C4-EE86032A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= False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31584-5B69-7759-2EB1-28E3C79D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4C0BD-6998-D843-56DE-2529163C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1631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9DD2-AC23-82AF-4EE7-CC66E917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random_state</a:t>
            </a:r>
            <a:r>
              <a:rPr lang="en-US" dirty="0"/>
              <a:t> : 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4B1A-0331-75A0-0803-E4708A9B6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RandomState</a:t>
            </a:r>
            <a:r>
              <a:rPr lang="en-US" dirty="0"/>
              <a:t> instance or None</a:t>
            </a:r>
          </a:p>
          <a:p>
            <a:r>
              <a:rPr lang="en-US" dirty="0"/>
              <a:t>Default = None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678CE-A6E7-279B-EDA1-CC690782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EB69E-F15C-B675-1F59-D2248AFC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22017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B5D2B-34B9-C932-3DFE-54BBA733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State : None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032A-B6AA-E019-35B6-8B98DE965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default value. </a:t>
            </a:r>
          </a:p>
          <a:p>
            <a:r>
              <a:rPr lang="en-US" dirty="0"/>
              <a:t>This allows the function to use the global random state instance from </a:t>
            </a:r>
            <a:r>
              <a:rPr lang="en-US" dirty="0" err="1">
                <a:highlight>
                  <a:srgbClr val="C0C0C0"/>
                </a:highlight>
              </a:rPr>
              <a:t>np.random</a:t>
            </a:r>
            <a:endParaRPr lang="en-US" dirty="0"/>
          </a:p>
          <a:p>
            <a:r>
              <a:rPr lang="en-US" dirty="0"/>
              <a:t>If you call the same function multiple times with </a:t>
            </a:r>
            <a:r>
              <a:rPr lang="en-US" dirty="0">
                <a:highlight>
                  <a:srgbClr val="C0C0C0"/>
                </a:highlight>
              </a:rPr>
              <a:t>random_state=None</a:t>
            </a:r>
            <a:r>
              <a:rPr lang="en-US" dirty="0"/>
              <a:t>, that function will produce different results across different executions.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6F01E-5EA4-C150-1275-F249FA12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2F581-BC91-9A9B-4826-35E1728F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6928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07A4-6303-231A-F7B4-F39CEFC7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State : 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D2CE-0E44-E1F5-4C90-46EDFA4D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use an integer for </a:t>
            </a:r>
            <a:r>
              <a:rPr lang="en-US" dirty="0">
                <a:highlight>
                  <a:srgbClr val="C0C0C0"/>
                </a:highlight>
              </a:rPr>
              <a:t>random_state</a:t>
            </a:r>
          </a:p>
          <a:p>
            <a:r>
              <a:rPr lang="en-US" dirty="0"/>
              <a:t>We can use any integer including 0, but not negative ones, only positive integers </a:t>
            </a:r>
          </a:p>
          <a:p>
            <a:r>
              <a:rPr lang="en-US" dirty="0"/>
              <a:t>The most popular integers are 0 and 42</a:t>
            </a:r>
          </a:p>
          <a:p>
            <a:r>
              <a:rPr lang="en-US" dirty="0"/>
              <a:t>When we use an integer for </a:t>
            </a:r>
            <a:r>
              <a:rPr lang="en-US" dirty="0">
                <a:highlight>
                  <a:srgbClr val="C0C0C0"/>
                </a:highlight>
              </a:rPr>
              <a:t>random_state</a:t>
            </a:r>
            <a:r>
              <a:rPr lang="en-US" dirty="0"/>
              <a:t>, the function will produce the same results across different executions</a:t>
            </a:r>
          </a:p>
          <a:p>
            <a:r>
              <a:rPr lang="en-US" dirty="0"/>
              <a:t>The results are only changed if we change the integer value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946F5-81D5-BD0B-3E12-598F142F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932BC5-89F5-5A24-4583-E97A76D5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6295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AC638-0C4F-7B02-65F8-7E3FE04F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Why is Random State Always 42?</a:t>
            </a:r>
          </a:p>
        </p:txBody>
      </p:sp>
      <p:pic>
        <p:nvPicPr>
          <p:cNvPr id="7" name="Content Placeholder 6" descr="A group of people on a stage&#10;&#10;Description automatically generated with medium confidence">
            <a:extLst>
              <a:ext uri="{FF2B5EF4-FFF2-40B4-BE49-F238E27FC236}">
                <a16:creationId xmlns:a16="http://schemas.microsoft.com/office/drawing/2014/main" id="{338B215D-D575-3091-F474-C1034AE90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51" y="1600200"/>
            <a:ext cx="8044898" cy="4525963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8C21F-4066-64D1-7BBD-D785637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1DCBBE1-314B-45E7-A14D-E54A756E973C}" type="slidenum">
              <a:rPr lang="th-TH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36</a:t>
            </a:fld>
            <a:endParaRPr lang="th-TH" sz="1900"/>
          </a:p>
        </p:txBody>
      </p:sp>
    </p:spTree>
    <p:extLst>
      <p:ext uri="{BB962C8B-B14F-4D97-AF65-F5344CB8AC3E}">
        <p14:creationId xmlns:p14="http://schemas.microsoft.com/office/powerpoint/2010/main" val="4070617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B23B-5155-1464-F583-2BBAD371E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D13A-6DAD-5256-7FDF-393AF773A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sklearn.preprocessing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import</a:t>
            </a:r>
            <a:r>
              <a:rPr lang="en-US" sz="2800" dirty="0"/>
              <a:t> </a:t>
            </a:r>
            <a:r>
              <a:rPr lang="en-US" sz="2800" dirty="0" err="1"/>
              <a:t>StandardScaler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scaler = </a:t>
            </a:r>
            <a:r>
              <a:rPr lang="en-US" sz="2800" dirty="0" err="1"/>
              <a:t>StandardScaler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 err="1"/>
              <a:t>scaler.fit</a:t>
            </a:r>
            <a:r>
              <a:rPr lang="en-US" sz="2800" dirty="0"/>
              <a:t>(X_train)</a:t>
            </a:r>
          </a:p>
          <a:p>
            <a:pPr marL="0" indent="0">
              <a:buNone/>
            </a:pPr>
            <a:r>
              <a:rPr lang="en-US" sz="2800" dirty="0"/>
              <a:t>X_train = </a:t>
            </a:r>
            <a:r>
              <a:rPr lang="en-US" sz="2800" dirty="0" err="1"/>
              <a:t>scaler.transform</a:t>
            </a:r>
            <a:r>
              <a:rPr lang="en-US" sz="2800" dirty="0"/>
              <a:t>(X_train)</a:t>
            </a:r>
          </a:p>
          <a:p>
            <a:pPr marL="0" indent="0">
              <a:buNone/>
            </a:pPr>
            <a:r>
              <a:rPr lang="en-US" sz="2800" dirty="0" err="1"/>
              <a:t>X_test</a:t>
            </a:r>
            <a:r>
              <a:rPr lang="en-US" sz="2800" dirty="0"/>
              <a:t> = </a:t>
            </a:r>
            <a:r>
              <a:rPr lang="en-US" sz="2800" dirty="0" err="1"/>
              <a:t>scaler.transform</a:t>
            </a:r>
            <a:r>
              <a:rPr lang="en-US" sz="2800" dirty="0"/>
              <a:t>(</a:t>
            </a:r>
            <a:r>
              <a:rPr lang="en-US" sz="2800" dirty="0" err="1"/>
              <a:t>X_test</a:t>
            </a:r>
            <a:r>
              <a:rPr lang="en-US" sz="2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D4FB0-A3E8-9003-0BEE-5118BF04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15EF9-3572-E220-89F7-BC1F3C97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4885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E2D078-1D80-3B72-DAF4-5880C8A41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61" y="1166019"/>
            <a:ext cx="6345678" cy="4525963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E00008-DF8A-1566-D1CC-F5C0F3A1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204453: Pattern Recognition</a:t>
            </a:r>
            <a:endParaRPr lang="th-TH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5B17854-EB07-4E20-876A-5FB049849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38</a:t>
            </a:fld>
            <a:endParaRPr lang="th-TH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45AFB9B6-2E53-8240-8A1C-3BA11B7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DCBBE1-314B-45E7-A14D-E54A756E973C}" type="slidenum">
              <a:rPr lang="th-TH" smtClean="0"/>
              <a:pPr>
                <a:spcAft>
                  <a:spcPts val="600"/>
                </a:spcAft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975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C8F6FDE-45C6-36FD-6480-56B87CC66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3" y="68263"/>
            <a:ext cx="8319875" cy="6721475"/>
          </a:xfrm>
          <a:noFill/>
        </p:spPr>
      </p:pic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A01FA698-FA0B-CC1A-BC14-CEBE9764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1DCBBE1-314B-45E7-A14D-E54A756E973C}" type="slidenum">
              <a:rPr lang="th-TH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th-TH" sz="1900"/>
          </a:p>
        </p:txBody>
      </p:sp>
    </p:spTree>
    <p:extLst>
      <p:ext uri="{BB962C8B-B14F-4D97-AF65-F5344CB8AC3E}">
        <p14:creationId xmlns:p14="http://schemas.microsoft.com/office/powerpoint/2010/main" val="197248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1476-C589-1C14-9551-049D61DC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of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A5B96-6C75-C5D7-FEF2-3F1840904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X = </a:t>
            </a:r>
            <a:r>
              <a:rPr lang="en-US" dirty="0" err="1"/>
              <a:t>dataset.iloc</a:t>
            </a:r>
            <a:r>
              <a:rPr lang="en-US" dirty="0"/>
              <a:t>[:,:-1]</a:t>
            </a:r>
          </a:p>
          <a:p>
            <a:pPr marL="0" indent="0">
              <a:buNone/>
            </a:pPr>
            <a:r>
              <a:rPr lang="en-US" dirty="0"/>
              <a:t>y = </a:t>
            </a:r>
            <a:r>
              <a:rPr lang="en-US" dirty="0" err="1"/>
              <a:t>dataset.iloc</a:t>
            </a:r>
            <a:r>
              <a:rPr lang="en-US" dirty="0"/>
              <a:t>[:, -1]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ED51F-68B4-FCD3-980F-6294869E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11D87DE-7735-D7FC-A1CF-FF658DDD3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" y="3118866"/>
            <a:ext cx="9144000" cy="21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81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https://scikit-</a:t>
            </a:r>
            <a:r>
              <a:rPr lang="en-US" dirty="0" err="1"/>
              <a:t>learn.org</a:t>
            </a:r>
            <a:r>
              <a:rPr lang="en-US" dirty="0"/>
              <a:t>/stable/</a:t>
            </a:r>
            <a:r>
              <a:rPr lang="en-US" dirty="0" err="1"/>
              <a:t>index.html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www.kdnuggets.com</a:t>
            </a:r>
            <a:r>
              <a:rPr lang="en-US" dirty="0"/>
              <a:t>/2022/07/</a:t>
            </a:r>
            <a:r>
              <a:rPr lang="en-US" dirty="0" err="1"/>
              <a:t>knearest</a:t>
            </a:r>
            <a:r>
              <a:rPr lang="en-US" dirty="0"/>
              <a:t>-neighbors-</a:t>
            </a:r>
            <a:r>
              <a:rPr lang="en-US" dirty="0" err="1"/>
              <a:t>scikitlearn.html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machinelearningmastery.com</a:t>
            </a:r>
            <a:r>
              <a:rPr lang="en-US" dirty="0"/>
              <a:t>/how-to-configure-k-fold-cross-validation/</a:t>
            </a:r>
          </a:p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/why-do-we-set-a-random-state-in-machine-learning-models-bb2dc68d8431</a:t>
            </a:r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en-US" dirty="0"/>
              <a:t>204453: Pattern Recognition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712CB-1C41-4BBE-9872-236DF3355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40</a:t>
            </a:fld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9024-6415-FD00-9BA7-C0C118A4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9B9EC-FD3D-84B2-8334-3A6F58E74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https://</a:t>
            </a:r>
            <a:r>
              <a:rPr lang="en-US" dirty="0" err="1"/>
              <a:t>sparkbyexamples.com</a:t>
            </a:r>
            <a:r>
              <a:rPr lang="en-US" dirty="0"/>
              <a:t>/pandas/pandas-</a:t>
            </a:r>
            <a:r>
              <a:rPr lang="en-US" dirty="0" err="1"/>
              <a:t>iloc</a:t>
            </a:r>
            <a:r>
              <a:rPr lang="en-US" dirty="0"/>
              <a:t>-usage-with-examples/</a:t>
            </a:r>
          </a:p>
          <a:p>
            <a:r>
              <a:rPr lang="en-US" dirty="0"/>
              <a:t>https://</a:t>
            </a:r>
            <a:r>
              <a:rPr lang="en-US" dirty="0" err="1"/>
              <a:t>www.omnicalculator.com</a:t>
            </a:r>
            <a:r>
              <a:rPr lang="en-US" dirty="0"/>
              <a:t>/math/</a:t>
            </a:r>
            <a:r>
              <a:rPr lang="en-US" dirty="0" err="1"/>
              <a:t>manhattan</a:t>
            </a:r>
            <a:r>
              <a:rPr lang="en-US" dirty="0"/>
              <a:t>-distance</a:t>
            </a:r>
          </a:p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/gaussian-naive-bayes-</a:t>
            </a:r>
            <a:r>
              <a:rPr lang="en-US" dirty="0" err="1"/>
              <a:t>4d2895d139a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julienbeaulieu.gitbook.io</a:t>
            </a:r>
            <a:r>
              <a:rPr lang="en-US" dirty="0"/>
              <a:t>/wiki/sciences/machine-learning/decision-trees</a:t>
            </a:r>
          </a:p>
          <a:p>
            <a:r>
              <a:rPr lang="en-US" dirty="0"/>
              <a:t>https://</a:t>
            </a:r>
            <a:r>
              <a:rPr lang="en-US" dirty="0" err="1"/>
              <a:t>machinelearninggeek.com</a:t>
            </a:r>
            <a:r>
              <a:rPr lang="en-US" dirty="0"/>
              <a:t>/cross-validation-in-scikit-learn/</a:t>
            </a:r>
          </a:p>
          <a:p>
            <a:r>
              <a:rPr lang="en-US" dirty="0"/>
              <a:t>https://</a:t>
            </a:r>
            <a:r>
              <a:rPr lang="en-US" dirty="0" err="1"/>
              <a:t>www.hotstar.com</a:t>
            </a:r>
            <a:r>
              <a:rPr lang="en-US" dirty="0"/>
              <a:t>/in/movies/the-hitchhikers-guide-to-the-galaxy/1260018023</a:t>
            </a:r>
          </a:p>
          <a:p>
            <a:r>
              <a:rPr lang="en-US" dirty="0"/>
              <a:t>https://</a:t>
            </a:r>
            <a:r>
              <a:rPr lang="en-US" dirty="0" err="1"/>
              <a:t>michael-fuchs-python.netlify.app</a:t>
            </a:r>
            <a:r>
              <a:rPr lang="en-US" dirty="0"/>
              <a:t>/2019/08/31/feature-scaling-with-scikit-learn/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0812B-0900-B144-1790-8ADFA6AD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E6D22-9BDC-C9F7-8C37-DF2E1385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810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509E-24F1-C60C-2215-3B666F587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Train/Test split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DE0C-A4CE-9C9D-0DFD-A47BF0705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sklearn.model_selection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import </a:t>
            </a:r>
            <a:r>
              <a:rPr lang="en-US" sz="2800" dirty="0" err="1"/>
              <a:t>train_test_split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X_train, </a:t>
            </a:r>
            <a:r>
              <a:rPr lang="en-US" sz="2800" dirty="0" err="1"/>
              <a:t>X_test</a:t>
            </a:r>
            <a:r>
              <a:rPr lang="en-US" sz="2800" dirty="0"/>
              <a:t>, </a:t>
            </a:r>
            <a:r>
              <a:rPr lang="en-US" sz="2800" dirty="0" err="1"/>
              <a:t>y_train</a:t>
            </a:r>
            <a:r>
              <a:rPr lang="en-US" sz="2800" dirty="0"/>
              <a:t>, </a:t>
            </a:r>
            <a:r>
              <a:rPr lang="en-US" sz="2800" dirty="0" err="1"/>
              <a:t>y_test</a:t>
            </a:r>
            <a:r>
              <a:rPr lang="en-US" sz="2800" dirty="0"/>
              <a:t> =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/>
              <a:t>train_test_split</a:t>
            </a:r>
            <a:r>
              <a:rPr lang="en-US" sz="2800" dirty="0"/>
              <a:t>(X, y, </a:t>
            </a:r>
            <a:r>
              <a:rPr lang="en-US" sz="2800" dirty="0" err="1"/>
              <a:t>test_size</a:t>
            </a:r>
            <a:r>
              <a:rPr lang="en-US" sz="2800" dirty="0"/>
              <a:t>=0.33)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B82DF-C907-997C-CFB1-93406283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92BE3-3857-98A9-AA5E-C4CBC960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7645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711E9-A240-E2F0-0E49-DD5E9C9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Make Your Prediction by</a:t>
            </a:r>
            <a:br>
              <a:rPr lang="en-US" dirty="0"/>
            </a:br>
            <a:r>
              <a:rPr lang="en-US" dirty="0"/>
              <a:t>K-nearest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E7FA-BD37-853C-B025-3ADA7E1AB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C000"/>
                </a:solidFill>
              </a:rPr>
              <a:t>from</a:t>
            </a:r>
            <a:r>
              <a:rPr lang="en-US" sz="2800" dirty="0"/>
              <a:t> </a:t>
            </a:r>
            <a:r>
              <a:rPr lang="en-US" sz="2800" dirty="0" err="1"/>
              <a:t>sklearn.neighbors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import</a:t>
            </a:r>
            <a:r>
              <a:rPr lang="en-US" sz="2800" dirty="0"/>
              <a:t> </a:t>
            </a:r>
            <a:r>
              <a:rPr lang="en-US" sz="2800" dirty="0" err="1"/>
              <a:t>KNeighborsClassifier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classifier = </a:t>
            </a:r>
            <a:r>
              <a:rPr lang="en-US" sz="2800" dirty="0" err="1"/>
              <a:t>KNeighborsClassifier</a:t>
            </a:r>
            <a:r>
              <a:rPr lang="en-US" sz="2800" dirty="0"/>
              <a:t>()</a:t>
            </a:r>
          </a:p>
          <a:p>
            <a:pPr marL="0" indent="0">
              <a:buNone/>
            </a:pPr>
            <a:r>
              <a:rPr lang="en-US" sz="2800" dirty="0" err="1"/>
              <a:t>classifier.fit</a:t>
            </a:r>
            <a:r>
              <a:rPr lang="en-US" sz="2800" dirty="0"/>
              <a:t>(X_train, </a:t>
            </a:r>
            <a:r>
              <a:rPr lang="en-US" sz="2800" dirty="0" err="1"/>
              <a:t>y_train</a:t>
            </a:r>
            <a:r>
              <a:rPr lang="en-US" sz="2800" dirty="0"/>
              <a:t>)</a:t>
            </a:r>
          </a:p>
          <a:p>
            <a:pPr marL="0" indent="0">
              <a:buNone/>
            </a:pPr>
            <a:r>
              <a:rPr lang="en-US" sz="2800" dirty="0" err="1"/>
              <a:t>y_pred</a:t>
            </a:r>
            <a:r>
              <a:rPr lang="en-US" sz="2800" dirty="0"/>
              <a:t> = </a:t>
            </a:r>
            <a:r>
              <a:rPr lang="en-US" sz="2800" dirty="0" err="1"/>
              <a:t>classifier.predict</a:t>
            </a:r>
            <a:r>
              <a:rPr lang="en-US" sz="2800" dirty="0"/>
              <a:t>(</a:t>
            </a:r>
            <a:r>
              <a:rPr lang="en-US" sz="2800" dirty="0" err="1"/>
              <a:t>X_test</a:t>
            </a:r>
            <a:r>
              <a:rPr lang="en-US" sz="28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EC76F-0EFB-29C9-C9D0-AF0BD9AE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F5D9F-DE8A-0757-312B-3A9D99BD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656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35C1D-9B70-4D7C-E884-A00D75A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8BA79-EBB1-B6F4-297B-A145F3B27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[150 rows x 5 columns]</a:t>
            </a:r>
          </a:p>
          <a:p>
            <a:pPr marL="0" indent="0">
              <a:buNone/>
            </a:pPr>
            <a:r>
              <a:rPr lang="en-US" dirty="0"/>
              <a:t>[[15  0  0]</a:t>
            </a:r>
          </a:p>
          <a:p>
            <a:pPr marL="0" indent="0">
              <a:buNone/>
            </a:pPr>
            <a:r>
              <a:rPr lang="en-US" dirty="0"/>
              <a:t> [ 0 13  0]</a:t>
            </a:r>
          </a:p>
          <a:p>
            <a:pPr marL="0" indent="0">
              <a:buNone/>
            </a:pPr>
            <a:r>
              <a:rPr lang="en-US" dirty="0"/>
              <a:t> [ 0  3 19]]</a:t>
            </a:r>
          </a:p>
          <a:p>
            <a:pPr marL="0" indent="0">
              <a:buNone/>
            </a:pPr>
            <a:r>
              <a:rPr lang="en-US" dirty="0"/>
              <a:t>0.94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0C1EBD-3B0E-FEA1-73FC-F8E10B755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99DCB-1945-5510-3429-6AAE9E86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0030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24245-71A7-12C3-8646-F2506A28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sklearn.neighbors.KNeighborsClassifier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6756-1312-C376-1D3B-3904E0C1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n_neighbors</a:t>
            </a:r>
            <a:endParaRPr lang="en-US" dirty="0"/>
          </a:p>
          <a:p>
            <a:pPr lvl="1"/>
            <a:r>
              <a:rPr lang="en-US" dirty="0"/>
              <a:t>Number of neighbors to use by default for </a:t>
            </a:r>
            <a:r>
              <a:rPr lang="en-US" dirty="0" err="1">
                <a:solidFill>
                  <a:srgbClr val="002060"/>
                </a:solidFill>
              </a:rPr>
              <a:t>kneighbors</a:t>
            </a:r>
            <a:r>
              <a:rPr lang="en-US" dirty="0"/>
              <a:t> queries</a:t>
            </a:r>
          </a:p>
          <a:p>
            <a:r>
              <a:rPr lang="en-US" dirty="0"/>
              <a:t>Weights</a:t>
            </a:r>
          </a:p>
          <a:p>
            <a:pPr lvl="1"/>
            <a:r>
              <a:rPr lang="en-US" dirty="0"/>
              <a:t>Weight function used in prediction</a:t>
            </a:r>
          </a:p>
          <a:p>
            <a:r>
              <a:rPr lang="en-US" dirty="0"/>
              <a:t>Metric</a:t>
            </a:r>
          </a:p>
          <a:p>
            <a:pPr lvl="1"/>
            <a:r>
              <a:rPr lang="en-US" dirty="0"/>
              <a:t>Metric to use for distance computation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6E4F4-7B76-FB3C-158F-D4AEDA52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2EF98-BBC0-72E6-4E1F-1FC4EDEC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214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89DF-551A-1D7A-1A55-B6F0C783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n_neighbors</a:t>
            </a:r>
            <a:r>
              <a:rPr lang="en-US" dirty="0"/>
              <a:t> : int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48E9-C7FA-47EF-5E46-AFBF6B44A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Function Call:</a:t>
            </a:r>
          </a:p>
          <a:p>
            <a:pPr marL="0" indent="0">
              <a:buNone/>
            </a:pPr>
            <a:r>
              <a:rPr lang="en-US" dirty="0"/>
              <a:t>classifier = </a:t>
            </a:r>
            <a:r>
              <a:rPr lang="en-US" dirty="0" err="1"/>
              <a:t>KNeighborsClassifier</a:t>
            </a:r>
            <a:r>
              <a:rPr lang="en-US" dirty="0"/>
              <a:t>(</a:t>
            </a:r>
            <a:r>
              <a:rPr lang="en-US" dirty="0" err="1"/>
              <a:t>n_neighbors</a:t>
            </a:r>
            <a:r>
              <a:rPr lang="en-US" dirty="0"/>
              <a:t>=</a:t>
            </a:r>
            <a:r>
              <a:rPr lang="en-US" dirty="0">
                <a:solidFill>
                  <a:srgbClr val="7030A0"/>
                </a:solidFill>
              </a:rPr>
              <a:t>1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B03D4-8C78-F718-3948-E098FCCF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204453: Pattern Recognition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043FD-7252-AD57-E01E-9596ACAD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308569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16376</TotalTime>
  <Words>1321</Words>
  <Application>Microsoft Office PowerPoint</Application>
  <PresentationFormat>On-screen Show (4:3)</PresentationFormat>
  <Paragraphs>241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-apple-system</vt:lpstr>
      <vt:lpstr>Arial</vt:lpstr>
      <vt:lpstr>Calibri</vt:lpstr>
      <vt:lpstr>ชุดรูปแบบของ Office</vt:lpstr>
      <vt:lpstr>Pattern Recognition scikit-learn</vt:lpstr>
      <vt:lpstr>PowerPoint Presentation</vt:lpstr>
      <vt:lpstr>Load in the Iris Dataset</vt:lpstr>
      <vt:lpstr>Preprocessing of Dataset</vt:lpstr>
      <vt:lpstr>Train/Test split</vt:lpstr>
      <vt:lpstr>Make Your Prediction by K-nearest Neighbors</vt:lpstr>
      <vt:lpstr>Output</vt:lpstr>
      <vt:lpstr>sklearn.neighbors.KNeighborsClassifier</vt:lpstr>
      <vt:lpstr>n_neighbors : int </vt:lpstr>
      <vt:lpstr>metric : {‘minkowski’, ‘manhattan’}, </vt:lpstr>
      <vt:lpstr>Evaluating Your Algorithm</vt:lpstr>
      <vt:lpstr>weights : {‘uniform’, ‘distance’}, </vt:lpstr>
      <vt:lpstr>Classical Naive Bayes vs Gaussian Naive Bayes</vt:lpstr>
      <vt:lpstr>Categorical Naive Bayes</vt:lpstr>
      <vt:lpstr>Gaussian Naive Bayes</vt:lpstr>
      <vt:lpstr>PowerPoint Presentation</vt:lpstr>
      <vt:lpstr>Decision Tree</vt:lpstr>
      <vt:lpstr>Tree Class for Visualization</vt:lpstr>
      <vt:lpstr>PowerPoint Presentation</vt:lpstr>
      <vt:lpstr>sklearn.tree.DecisionTreeClassifier</vt:lpstr>
      <vt:lpstr>Criterion : {‘gini’, ‘entropy’, ‘log_loss’} </vt:lpstr>
      <vt:lpstr>max_depth : int </vt:lpstr>
      <vt:lpstr>min_samples_split : int or float </vt:lpstr>
      <vt:lpstr>PowerPoint Presentation</vt:lpstr>
      <vt:lpstr>Random Forest</vt:lpstr>
      <vt:lpstr>sklearn.ensemble.RandomForestClassifier</vt:lpstr>
      <vt:lpstr>n_estimators : int</vt:lpstr>
      <vt:lpstr>k-Fold Cross-Validation</vt:lpstr>
      <vt:lpstr>k-Fold Cross-Validation</vt:lpstr>
      <vt:lpstr>sklearn.model_selection.KFold</vt:lpstr>
      <vt:lpstr>n_splits : int</vt:lpstr>
      <vt:lpstr>shuffle : bool</vt:lpstr>
      <vt:lpstr>random_state : int</vt:lpstr>
      <vt:lpstr>Random State : None</vt:lpstr>
      <vt:lpstr>Random State : int</vt:lpstr>
      <vt:lpstr>Why is Random State Always 42?</vt:lpstr>
      <vt:lpstr>Feature Scaling</vt:lpstr>
      <vt:lpstr>PowerPoint Presentation</vt:lpstr>
      <vt:lpstr>PowerPoint Presentation</vt:lpstr>
      <vt:lpstr>References</vt:lpstr>
      <vt:lpstr>Image 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Programming with Assembly Language</dc:title>
  <dc:subject>Part I</dc:subject>
  <dc:creator>Chumphol Bunkhumpornpat</dc:creator>
  <cp:lastModifiedBy>C B</cp:lastModifiedBy>
  <cp:revision>666</cp:revision>
  <cp:lastPrinted>2019-05-28T06:46:00Z</cp:lastPrinted>
  <dcterms:created xsi:type="dcterms:W3CDTF">2012-04-29T10:21:48Z</dcterms:created>
  <dcterms:modified xsi:type="dcterms:W3CDTF">2023-09-16T11:48:07Z</dcterms:modified>
</cp:coreProperties>
</file>