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39"/>
  </p:notesMasterIdLst>
  <p:sldIdLst>
    <p:sldId id="314" r:id="rId2"/>
    <p:sldId id="318" r:id="rId3"/>
    <p:sldId id="319" r:id="rId4"/>
    <p:sldId id="320" r:id="rId5"/>
    <p:sldId id="321" r:id="rId6"/>
    <p:sldId id="322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53" r:id="rId15"/>
    <p:sldId id="330" r:id="rId16"/>
    <p:sldId id="331" r:id="rId17"/>
    <p:sldId id="332" r:id="rId18"/>
    <p:sldId id="333" r:id="rId19"/>
    <p:sldId id="334" r:id="rId20"/>
    <p:sldId id="335" r:id="rId21"/>
    <p:sldId id="336" r:id="rId22"/>
    <p:sldId id="337" r:id="rId23"/>
    <p:sldId id="338" r:id="rId24"/>
    <p:sldId id="339" r:id="rId25"/>
    <p:sldId id="340" r:id="rId26"/>
    <p:sldId id="341" r:id="rId27"/>
    <p:sldId id="342" r:id="rId28"/>
    <p:sldId id="343" r:id="rId29"/>
    <p:sldId id="344" r:id="rId30"/>
    <p:sldId id="345" r:id="rId31"/>
    <p:sldId id="346" r:id="rId32"/>
    <p:sldId id="347" r:id="rId33"/>
    <p:sldId id="348" r:id="rId34"/>
    <p:sldId id="349" r:id="rId35"/>
    <p:sldId id="350" r:id="rId36"/>
    <p:sldId id="351" r:id="rId37"/>
    <p:sldId id="352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5D04"/>
    <a:srgbClr val="FF3300"/>
    <a:srgbClr val="208050"/>
    <a:srgbClr val="FF6600"/>
    <a:srgbClr val="FF7700"/>
    <a:srgbClr val="B0BAD7"/>
    <a:srgbClr val="F5D3D3"/>
    <a:srgbClr val="DEC8EE"/>
    <a:srgbClr val="C0AAAA"/>
    <a:srgbClr val="FCA6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53" autoAdjust="0"/>
    <p:restoredTop sz="69257" autoAdjust="0"/>
  </p:normalViewPr>
  <p:slideViewPr>
    <p:cSldViewPr>
      <p:cViewPr varScale="1">
        <p:scale>
          <a:sx n="59" d="100"/>
          <a:sy n="59" d="100"/>
        </p:scale>
        <p:origin x="182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502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1029D-3C85-4673-A865-D890332FC676}" type="datetimeFigureOut">
              <a:rPr lang="en-US" smtClean="0"/>
              <a:pPr/>
              <a:t>2/24/2020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68A41-79C9-4486-BE30-27B82C445A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19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5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/>
              <a:t>ไม่มีแยก </a:t>
            </a:r>
            <a:r>
              <a:rPr lang="en-US" dirty="0"/>
              <a:t>Type </a:t>
            </a:r>
            <a:r>
              <a:rPr lang="th-TH" dirty="0"/>
              <a:t>เป็น </a:t>
            </a:r>
            <a:r>
              <a:rPr lang="en-US" dirty="0"/>
              <a:t>char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135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Split</a:t>
            </a:r>
            <a:r>
              <a:rPr lang="en-US" baseline="0" dirty="0"/>
              <a:t> </a:t>
            </a:r>
            <a:r>
              <a:rPr lang="th-TH" baseline="0" dirty="0"/>
              <a:t>และ </a:t>
            </a:r>
            <a:r>
              <a:rPr lang="en-US" baseline="0" dirty="0" err="1"/>
              <a:t>splitline</a:t>
            </a:r>
            <a:r>
              <a:rPr lang="en-US" baseline="0" dirty="0"/>
              <a:t> </a:t>
            </a:r>
            <a:r>
              <a:rPr lang="th-TH" baseline="0" dirty="0"/>
              <a:t>นี่ข้ามไปก่อนได้ ไว้สอน </a:t>
            </a:r>
            <a:r>
              <a:rPr lang="en-US" baseline="0" dirty="0"/>
              <a:t>List </a:t>
            </a:r>
            <a:r>
              <a:rPr lang="th-TH" baseline="0" dirty="0"/>
              <a:t>แล้วกลับมา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192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Split</a:t>
            </a:r>
            <a:r>
              <a:rPr lang="en-US" baseline="0" dirty="0"/>
              <a:t> </a:t>
            </a:r>
            <a:r>
              <a:rPr lang="th-TH" baseline="0" dirty="0"/>
              <a:t>และ </a:t>
            </a:r>
            <a:r>
              <a:rPr lang="en-US" baseline="0" dirty="0" err="1"/>
              <a:t>splitline</a:t>
            </a:r>
            <a:r>
              <a:rPr lang="en-US" baseline="0" dirty="0"/>
              <a:t> </a:t>
            </a:r>
            <a:r>
              <a:rPr lang="th-TH" baseline="0" dirty="0"/>
              <a:t>นี่ข้ามไปก่อนได้ ไว้สอน </a:t>
            </a:r>
            <a:r>
              <a:rPr lang="en-US" baseline="0" dirty="0"/>
              <a:t>List </a:t>
            </a:r>
            <a:r>
              <a:rPr lang="th-TH" baseline="0" dirty="0"/>
              <a:t>แล้วกลับมา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71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189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 algn="r"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00800"/>
            <a:ext cx="762000" cy="4530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fld id="{743B0E95-D48F-424C-BF34-E2C3A05F04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583362"/>
            <a:ext cx="1371600" cy="270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normalizeH="0" baseline="0">
                <a:cs typeface="BrowalliaUPC" pitchFamily="34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 b="1">
                <a:latin typeface="BrowalliaUPC" pitchFamily="34" charset="-34"/>
                <a:cs typeface="BrowalliaUPC" pitchFamily="34" charset="-34"/>
              </a:defRPr>
            </a:lvl1pPr>
            <a:lvl2pPr>
              <a:defRPr sz="3200" b="1">
                <a:latin typeface="BrowalliaUPC" pitchFamily="34" charset="-34"/>
                <a:cs typeface="BrowalliaUPC" pitchFamily="34" charset="-34"/>
              </a:defRPr>
            </a:lvl2pPr>
            <a:lvl3pPr>
              <a:defRPr sz="3000" b="1">
                <a:latin typeface="BrowalliaUPC" pitchFamily="34" charset="-34"/>
                <a:cs typeface="BrowalliaUPC" pitchFamily="34" charset="-34"/>
              </a:defRPr>
            </a:lvl3pPr>
            <a:lvl4pPr>
              <a:defRPr sz="2800" b="1">
                <a:latin typeface="BrowalliaUPC" pitchFamily="34" charset="-34"/>
                <a:cs typeface="BrowalliaUPC" pitchFamily="34" charset="-34"/>
              </a:defRPr>
            </a:lvl4pPr>
            <a:lvl5pPr>
              <a:defRPr sz="2400" b="1">
                <a:latin typeface="BrowalliaUPC" pitchFamily="34" charset="-34"/>
                <a:cs typeface="BrowalliaUPC" pitchFamily="34" charset="-34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7010400" y="6583362"/>
            <a:ext cx="1371600" cy="270518"/>
          </a:xfrm>
        </p:spPr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400800"/>
            <a:ext cx="762000" cy="453080"/>
          </a:xfrm>
        </p:spPr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91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757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BrowalliaUPC" panose="020B0604020202020204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0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934456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276726"/>
            <a:ext cx="9144000" cy="49048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04800" y="5334000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934456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" y="-13937"/>
            <a:ext cx="9144000" cy="28857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077200" y="-13936"/>
            <a:ext cx="685800" cy="2844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00800"/>
            <a:ext cx="762000" cy="4530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fld id="{743B0E95-D48F-424C-BF34-E2C3A05F04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583362"/>
            <a:ext cx="1371600" cy="270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Ay</a:t>
            </a:r>
            <a:endParaRPr lang="en-US" dirty="0"/>
          </a:p>
        </p:txBody>
      </p:sp>
      <p:sp>
        <p:nvSpPr>
          <p:cNvPr id="9" name="Footer Placeholder 2"/>
          <p:cNvSpPr txBox="1">
            <a:spLocks/>
          </p:cNvSpPr>
          <p:nvPr userDrawn="1"/>
        </p:nvSpPr>
        <p:spPr>
          <a:xfrm>
            <a:off x="1" y="1"/>
            <a:ext cx="8077199" cy="27463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200" b="0" dirty="0">
                <a:solidFill>
                  <a:schemeClr val="bg2"/>
                </a:solidFill>
              </a:rPr>
              <a:t>204217: Computer Programming Languages (Python)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32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32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30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28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2400" b="1" kern="1200" baseline="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Lecture 5</a:t>
            </a:r>
            <a:br>
              <a:rPr lang="en-US" sz="2400" dirty="0"/>
            </a:br>
            <a:r>
              <a:rPr lang="en-US" dirty="0">
                <a:solidFill>
                  <a:schemeClr val="accent1"/>
                </a:solidFill>
              </a:rPr>
              <a:t>S</a:t>
            </a:r>
            <a:r>
              <a:rPr lang="en-US" dirty="0"/>
              <a:t>trings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5F97B165-C07E-4DA4-8CBB-E2EF3AB677BA}"/>
              </a:ext>
            </a:extLst>
          </p:cNvPr>
          <p:cNvSpPr txBox="1">
            <a:spLocks/>
          </p:cNvSpPr>
          <p:nvPr/>
        </p:nvSpPr>
        <p:spPr>
          <a:xfrm>
            <a:off x="3657600" y="6172200"/>
            <a:ext cx="5166360" cy="427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Assembled for 204217 by </a:t>
            </a:r>
            <a:r>
              <a:rPr lang="en-US" dirty="0" err="1">
                <a:solidFill>
                  <a:schemeClr val="accent1"/>
                </a:solidFill>
              </a:rPr>
              <a:t>K</a:t>
            </a:r>
            <a:r>
              <a:rPr lang="en-US" dirty="0" err="1">
                <a:solidFill>
                  <a:schemeClr val="tx2"/>
                </a:solidFill>
              </a:rPr>
              <a:t>ittipitch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</a:t>
            </a:r>
            <a:r>
              <a:rPr lang="en-US" dirty="0" err="1">
                <a:solidFill>
                  <a:schemeClr val="tx2"/>
                </a:solidFill>
              </a:rPr>
              <a:t>uptavanich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814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Indexing [4]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Index </a:t>
            </a:r>
            <a:r>
              <a:rPr lang="th-TH" sz="3200" dirty="0"/>
              <a:t>ใน </a:t>
            </a:r>
            <a:r>
              <a:rPr lang="en-US" sz="3200" dirty="0"/>
              <a:t>Python </a:t>
            </a:r>
            <a:r>
              <a:rPr lang="th-TH" sz="3200" dirty="0"/>
              <a:t>สามารถมีค่าเป็นจำนวนลบได้ โดย </a:t>
            </a:r>
            <a:r>
              <a:rPr lang="en-US" sz="3200" dirty="0"/>
              <a:t>Index </a:t>
            </a:r>
            <a:r>
              <a:rPr lang="th-TH" sz="3200" dirty="0"/>
              <a:t>ที่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-1</a:t>
            </a:r>
            <a:r>
              <a:rPr lang="en-US" sz="3200" dirty="0"/>
              <a:t> </a:t>
            </a:r>
            <a:r>
              <a:rPr lang="th-TH" sz="3200" dirty="0"/>
              <a:t>จะเป็น </a:t>
            </a:r>
            <a:r>
              <a:rPr lang="en-US" sz="3200" dirty="0"/>
              <a:t>Index </a:t>
            </a:r>
            <a:r>
              <a:rPr lang="th-TH" sz="3200" dirty="0"/>
              <a:t>ของอักขระตัวสุดท้าย</a:t>
            </a:r>
            <a:endParaRPr lang="en-US" sz="3200" dirty="0"/>
          </a:p>
          <a:p>
            <a:pPr lvl="1"/>
            <a:r>
              <a:rPr lang="th-TH" sz="2800" dirty="0"/>
              <a:t>ในทำนองเดียวกัน </a:t>
            </a:r>
            <a:r>
              <a:rPr lang="en-US" sz="2800" dirty="0"/>
              <a:t>Index </a:t>
            </a:r>
            <a:r>
              <a:rPr lang="th-TH" sz="2800" dirty="0"/>
              <a:t>ที่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-2</a:t>
            </a:r>
            <a:r>
              <a:rPr lang="en-US" sz="2800" dirty="0"/>
              <a:t> </a:t>
            </a:r>
            <a:r>
              <a:rPr lang="th-TH" sz="2800" dirty="0"/>
              <a:t>จะเป็นอักขระตัว</a:t>
            </a:r>
            <a:r>
              <a:rPr lang="th-TH" sz="2800" i="1" u="sng" dirty="0"/>
              <a:t>รอง</a:t>
            </a:r>
            <a:r>
              <a:rPr lang="th-TH" sz="2800" dirty="0"/>
              <a:t>สุดท้าย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1999" y="3141310"/>
            <a:ext cx="7615335" cy="19812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'Python'</a:t>
            </a:r>
          </a:p>
          <a:p>
            <a:pPr lvl="0" fontAlgn="base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last character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'n'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second-last character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'o'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'P'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734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1"/>
            <a:ext cx="7620000" cy="1822284"/>
          </a:xfrm>
        </p:spPr>
        <p:txBody>
          <a:bodyPr>
            <a:normAutofit lnSpcReduction="10000"/>
          </a:bodyPr>
          <a:lstStyle/>
          <a:p>
            <a:r>
              <a:rPr lang="th-TH" sz="2800" dirty="0"/>
              <a:t>ในขณะที่ </a:t>
            </a:r>
            <a:r>
              <a:rPr lang="en-US" sz="2800" dirty="0"/>
              <a:t>Index </a:t>
            </a:r>
            <a:r>
              <a:rPr lang="th-TH" sz="2800" dirty="0"/>
              <a:t>ใช้เพื่อเข้าถึงค่าอักขระแต่ละตัวใน</a:t>
            </a:r>
            <a:r>
              <a:rPr lang="en-US" sz="2800" dirty="0"/>
              <a:t> String</a:t>
            </a:r>
          </a:p>
          <a:p>
            <a:pPr lvl="1"/>
            <a:r>
              <a:rPr lang="en-US" sz="2800" dirty="0"/>
              <a:t>Slicing </a:t>
            </a:r>
            <a:r>
              <a:rPr lang="th-TH" sz="2800" dirty="0"/>
              <a:t>เป็น</a:t>
            </a:r>
            <a:r>
              <a:rPr lang="en-US" sz="2800" dirty="0"/>
              <a:t> Operation </a:t>
            </a:r>
            <a:r>
              <a:rPr lang="th-TH" sz="2800" dirty="0"/>
              <a:t>ที่ทำให้เราเข้าถึงอักขระ </a:t>
            </a:r>
            <a:r>
              <a:rPr lang="en-US" sz="2800" dirty="0"/>
              <a:t>(</a:t>
            </a:r>
            <a:r>
              <a:rPr lang="th-TH" sz="2800" dirty="0"/>
              <a:t>หลายตัว</a:t>
            </a:r>
            <a:r>
              <a:rPr lang="en-US" sz="2800" dirty="0"/>
              <a:t>) </a:t>
            </a:r>
            <a:r>
              <a:rPr lang="th-TH" sz="2800" dirty="0"/>
              <a:t>ในลักษณะ </a:t>
            </a:r>
            <a:r>
              <a:rPr lang="en-US" sz="2800" dirty="0"/>
              <a:t>Substring (</a:t>
            </a:r>
            <a:r>
              <a:rPr lang="th-TH" sz="2800" dirty="0"/>
              <a:t>สายอักขระย่อย</a:t>
            </a:r>
            <a:r>
              <a:rPr lang="en-US" sz="2800" dirty="0"/>
              <a:t>) </a:t>
            </a:r>
            <a:r>
              <a:rPr lang="th-TH" sz="2800" dirty="0"/>
              <a:t>ได้</a:t>
            </a:r>
            <a:r>
              <a:rPr lang="en-US" sz="2800" dirty="0"/>
              <a:t> </a:t>
            </a:r>
            <a:r>
              <a:rPr lang="th-TH" sz="2800" dirty="0"/>
              <a:t>โดยการใช้เครื่องหมาย </a:t>
            </a:r>
            <a:r>
              <a:rPr lang="en-US" sz="2800" dirty="0"/>
              <a:t>Colon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th-TH" sz="2800" dirty="0"/>
              <a:t>ในรูปแบบ </a:t>
            </a:r>
            <a:r>
              <a:rPr lang="en-US" sz="18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800" b="0" i="1" dirty="0" err="1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start_index</a:t>
            </a:r>
            <a:r>
              <a:rPr lang="en-US" sz="1800" b="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1800" b="0" i="1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end_index</a:t>
            </a:r>
            <a:r>
              <a:rPr 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1" y="3422485"/>
            <a:ext cx="3657600" cy="115603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Py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tho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716625" y="4876800"/>
            <a:ext cx="36576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36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36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32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28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2400" b="1" kern="1200" baseline="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2800" dirty="0"/>
              <a:t>เราอาจมอง </a:t>
            </a:r>
            <a:r>
              <a:rPr lang="en-US" sz="2800" dirty="0"/>
              <a:t>Index </a:t>
            </a:r>
            <a:r>
              <a:rPr lang="th-TH" sz="2800" dirty="0"/>
              <a:t>ในลักษณะเป็นเส้นกั้นระหว่างอักขระ</a:t>
            </a:r>
          </a:p>
          <a:p>
            <a:r>
              <a:rPr lang="th-TH" sz="2800" dirty="0"/>
              <a:t>จำนวนอักขระของ</a:t>
            </a:r>
            <a:r>
              <a:rPr lang="en-US" sz="2800" dirty="0"/>
              <a:t> Slicing</a:t>
            </a:r>
            <a:r>
              <a:rPr lang="th-TH" sz="2800" dirty="0"/>
              <a:t> 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900" i="1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1900" i="1" dirty="0" err="1">
                <a:latin typeface="Consolas" panose="020B0609020204030204" pitchFamily="49" charset="0"/>
                <a:cs typeface="Consolas" panose="020B0609020204030204" pitchFamily="49" charset="0"/>
              </a:rPr>
              <a:t>j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</a:rPr>
              <a:t>] </a:t>
            </a:r>
            <a:r>
              <a:rPr lang="th-TH" sz="2800" dirty="0"/>
              <a:t>คือ </a:t>
            </a:r>
            <a:r>
              <a:rPr lang="en-US" sz="1900" b="0" i="1" dirty="0">
                <a:latin typeface="Georgia" panose="02040502050405020303" pitchFamily="18" charset="0"/>
              </a:rPr>
              <a:t>j</a:t>
            </a:r>
            <a:r>
              <a:rPr lang="en-US" sz="1900" b="0" dirty="0">
                <a:latin typeface="Georgia" panose="02040502050405020303" pitchFamily="18" charset="0"/>
              </a:rPr>
              <a:t> - </a:t>
            </a:r>
            <a:r>
              <a:rPr lang="en-US" sz="1900" b="0" i="1" dirty="0" err="1">
                <a:latin typeface="Georgia" panose="02040502050405020303" pitchFamily="18" charset="0"/>
              </a:rPr>
              <a:t>i</a:t>
            </a:r>
            <a:endParaRPr lang="en-US" sz="1900" b="0" i="1" dirty="0">
              <a:latin typeface="Georgia" panose="0204050205040502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0" y="4876800"/>
            <a:ext cx="3200400" cy="1371600"/>
          </a:xfrm>
          <a:prstGeom prst="rect">
            <a:avLst/>
          </a:prstGeom>
          <a:solidFill>
            <a:srgbClr val="EE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+---+---+---+---+---+---+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|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P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|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|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t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|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h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|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o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|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n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|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+---+---+---+---+---+---+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endParaRPr lang="en-US" sz="1600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24401" y="3422485"/>
            <a:ext cx="3657600" cy="115603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___________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'Python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452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Slicing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2800" dirty="0"/>
              <a:t>สังเกตว่าอักขระตัวที่ระบุด้วย </a:t>
            </a:r>
            <a:r>
              <a:rPr lang="en-US" sz="2800" dirty="0"/>
              <a:t>Start Index </a:t>
            </a:r>
            <a:r>
              <a:rPr lang="th-TH" sz="2800" dirty="0"/>
              <a:t>จะถูกรวมไว้เสมอ ในขณะที่ อักขระตัวที่ระบุโดย </a:t>
            </a:r>
            <a:r>
              <a:rPr lang="en-US" sz="2800" dirty="0"/>
              <a:t>End Index</a:t>
            </a:r>
            <a:r>
              <a:rPr lang="th-TH" sz="2800" dirty="0"/>
              <a:t> จะไม่ปรากฏในผลลัพธ์</a:t>
            </a:r>
          </a:p>
          <a:p>
            <a:pPr lvl="1"/>
            <a:r>
              <a:rPr lang="th-TH" sz="2800" dirty="0"/>
              <a:t>เพื่อที่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s[:</a:t>
            </a:r>
            <a:r>
              <a:rPr lang="en-US" sz="18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] + s[</a:t>
            </a:r>
            <a:r>
              <a:rPr lang="en-US" sz="18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:] </a:t>
            </a:r>
            <a:r>
              <a:rPr lang="th-TH" sz="2800" dirty="0"/>
              <a:t>จะเท่ากับ</a:t>
            </a:r>
            <a:r>
              <a:rPr lang="en-US" sz="2800" dirty="0"/>
              <a:t>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2800" dirty="0"/>
              <a:t> </a:t>
            </a:r>
            <a:r>
              <a:rPr lang="th-TH" sz="2800" dirty="0"/>
              <a:t>เสมอ</a:t>
            </a:r>
            <a:endParaRPr lang="en-US" sz="2800" dirty="0"/>
          </a:p>
          <a:p>
            <a:pPr lvl="1"/>
            <a:endParaRPr lang="en-US" sz="1400" dirty="0"/>
          </a:p>
          <a:p>
            <a:pPr lvl="1"/>
            <a:endParaRPr lang="en-US" sz="1400" dirty="0"/>
          </a:p>
          <a:p>
            <a:pPr lvl="1"/>
            <a:endParaRPr lang="en-US" sz="1400" dirty="0"/>
          </a:p>
          <a:p>
            <a:pPr marL="411480" lvl="1" indent="0">
              <a:buNone/>
            </a:pPr>
            <a:endParaRPr lang="en-US" sz="1400" dirty="0"/>
          </a:p>
          <a:p>
            <a:r>
              <a:rPr lang="th-TH" sz="2800" dirty="0"/>
              <a:t>หากไม่ระบุ </a:t>
            </a:r>
            <a:r>
              <a:rPr lang="en-US" sz="2800" dirty="0"/>
              <a:t>Index </a:t>
            </a:r>
            <a:r>
              <a:rPr lang="th-TH" sz="2800" dirty="0"/>
              <a:t>ที่ใช้ การทำ </a:t>
            </a:r>
            <a:r>
              <a:rPr lang="en-US" sz="2800" dirty="0"/>
              <a:t>Slicing </a:t>
            </a:r>
            <a:r>
              <a:rPr lang="th-TH" sz="2800" dirty="0"/>
              <a:t>จะใช้ค่า </a:t>
            </a:r>
            <a:r>
              <a:rPr lang="en-US" sz="2800" dirty="0"/>
              <a:t>Default</a:t>
            </a:r>
            <a:endParaRPr lang="th-TH" sz="2800" dirty="0"/>
          </a:p>
          <a:p>
            <a:pPr lvl="1"/>
            <a:r>
              <a:rPr lang="en-US" sz="2800" dirty="0"/>
              <a:t>Start Index </a:t>
            </a:r>
            <a:r>
              <a:rPr lang="th-TH" sz="2800" dirty="0"/>
              <a:t>ใช้ค่า </a:t>
            </a:r>
            <a:r>
              <a:rPr lang="en-US" sz="2800" i="1" u="sng" dirty="0">
                <a:solidFill>
                  <a:srgbClr val="C00000"/>
                </a:solidFill>
              </a:rPr>
              <a:t>0</a:t>
            </a:r>
            <a:r>
              <a:rPr lang="en-US" sz="2800" dirty="0"/>
              <a:t>, End Index </a:t>
            </a:r>
            <a:r>
              <a:rPr lang="th-TH" sz="2800" dirty="0"/>
              <a:t>จะใช้ค่า</a:t>
            </a:r>
            <a:r>
              <a:rPr lang="th-TH" sz="2800" i="1" u="sng" dirty="0">
                <a:solidFill>
                  <a:srgbClr val="C00000"/>
                </a:solidFill>
              </a:rPr>
              <a:t>ความยาว </a:t>
            </a:r>
            <a:r>
              <a:rPr lang="en-US" sz="2800" i="1" u="sng" dirty="0">
                <a:solidFill>
                  <a:srgbClr val="C00000"/>
                </a:solidFill>
              </a:rPr>
              <a:t>String</a:t>
            </a:r>
            <a:r>
              <a:rPr lang="en-US" sz="2800" dirty="0"/>
              <a:t> </a:t>
            </a:r>
            <a:endParaRPr lang="th-TH" sz="28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1" y="2982683"/>
            <a:ext cx="3657600" cy="1055917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word[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'Python'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word[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'Python'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1999" y="5085186"/>
            <a:ext cx="7615335" cy="147796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word[: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 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0 included to 2 excluded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sz="1600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Py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:]  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4 (included) to the end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'on'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:] 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second-last (included) to the end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lnSpc>
                <a:spcPts val="1390"/>
              </a:lnSpc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'on'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19734" y="2978018"/>
            <a:ext cx="3657600" cy="1055917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'Python'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th-TH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th-TH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'Python'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964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Slicing [3]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การใช้ </a:t>
            </a:r>
            <a:r>
              <a:rPr lang="en-US" sz="3200" dirty="0"/>
              <a:t>indexing </a:t>
            </a:r>
            <a:r>
              <a:rPr lang="th-TH" sz="3200" dirty="0"/>
              <a:t>ที่มีความยาวมากกว่าความยาว </a:t>
            </a:r>
            <a:r>
              <a:rPr lang="en-US" sz="3200" dirty="0"/>
              <a:t>String </a:t>
            </a:r>
            <a:r>
              <a:rPr lang="th-TH" sz="3200" dirty="0"/>
              <a:t>จะเกิด </a:t>
            </a:r>
            <a:r>
              <a:rPr lang="en-US" sz="3200" dirty="0"/>
              <a:t>Error</a:t>
            </a:r>
          </a:p>
          <a:p>
            <a:endParaRPr lang="en-US" sz="3200" dirty="0"/>
          </a:p>
          <a:p>
            <a:endParaRPr lang="en-US" sz="3200" dirty="0"/>
          </a:p>
          <a:p>
            <a:r>
              <a:rPr lang="th-TH" sz="3200" dirty="0"/>
              <a:t>แต่ใน </a:t>
            </a:r>
            <a:r>
              <a:rPr lang="en-US" sz="3200" dirty="0"/>
              <a:t>Slicing Operation</a:t>
            </a:r>
            <a:r>
              <a:rPr lang="th-TH" sz="3200" dirty="0"/>
              <a:t> การใช้ตัวเลข </a:t>
            </a:r>
            <a:r>
              <a:rPr lang="en-US" sz="3200" dirty="0"/>
              <a:t>Index </a:t>
            </a:r>
            <a:r>
              <a:rPr lang="th-TH" sz="3200" dirty="0"/>
              <a:t>ค่าที่มากกว่าความยาว </a:t>
            </a:r>
            <a:r>
              <a:rPr lang="en-US" sz="3200" dirty="0"/>
              <a:t>String </a:t>
            </a:r>
            <a:r>
              <a:rPr lang="th-TH" sz="3200" dirty="0"/>
              <a:t>สามารถทำได้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1999" y="2560638"/>
            <a:ext cx="7615335" cy="117316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'Python'</a:t>
            </a:r>
            <a:endParaRPr lang="en-US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 </a:t>
            </a:r>
            <a:r>
              <a:rPr lang="en-US" i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the word only has 6 characters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rgbClr val="FF000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IndexError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string index out of range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4838860"/>
            <a:ext cx="7615335" cy="1333339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20000"/>
              </a:lnSpc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lnSpc>
                <a:spcPct val="120000"/>
              </a:lnSpc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'on'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lnSpc>
                <a:spcPct val="120000"/>
              </a:lnSpc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:]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lnSpc>
                <a:spcPct val="120000"/>
              </a:lnSpc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''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235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Slicing [4]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นอกจากนี้เรายังสามารถใช้ </a:t>
            </a:r>
            <a:r>
              <a:rPr lang="en-US" sz="3200" dirty="0"/>
              <a:t>Slicing Operation </a:t>
            </a:r>
            <a:r>
              <a:rPr lang="th-TH" sz="3200" dirty="0"/>
              <a:t>ในรูปแบบ </a:t>
            </a:r>
            <a:r>
              <a:rPr lang="en-US" sz="18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800" b="0" i="1" dirty="0" err="1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start_index</a:t>
            </a:r>
            <a:r>
              <a:rPr lang="en-US" sz="1800" b="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1800" b="0" i="1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end_index</a:t>
            </a:r>
            <a:r>
              <a:rPr lang="en-US" sz="1800" b="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1800" b="0" i="1" dirty="0" err="1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step</a:t>
            </a:r>
            <a:r>
              <a:rPr lang="en-US" sz="1800" b="0" dirty="0">
                <a:latin typeface="Consolas" panose="020B0609020204030204" pitchFamily="49" charset="0"/>
                <a:cs typeface="Consolas" panose="020B0609020204030204" pitchFamily="49" charset="0"/>
              </a:rPr>
              <a:t>] </a:t>
            </a:r>
            <a:r>
              <a:rPr lang="th-TH" sz="3200" dirty="0"/>
              <a:t>โดยมีลักษณะการทำงานเช่นเดียวกันกับใน </a:t>
            </a:r>
            <a:r>
              <a:rPr lang="en-US" sz="3200" dirty="0"/>
              <a:t>for loop</a:t>
            </a:r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1999" y="3202190"/>
            <a:ext cx="7615335" cy="216376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'Hello Python'</a:t>
            </a:r>
            <a:endParaRPr lang="en-US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9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loPt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</a:p>
          <a:p>
            <a:endParaRPr lang="en-US" i="1" dirty="0">
              <a:solidFill>
                <a:srgbClr val="408090"/>
              </a:solidFill>
              <a:latin typeface="Consolas" panose="020B0609020204030204" pitchFamily="49" charset="0"/>
            </a:endParaRPr>
          </a:p>
          <a:p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</a:rPr>
              <a:t># negative steps</a:t>
            </a: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lnSpc>
                <a:spcPct val="120000"/>
              </a:lnSpc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len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(word)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lnSpc>
                <a:spcPct val="120000"/>
              </a:lnSpc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nohtyP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olleH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866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772400" cy="4800600"/>
          </a:xfrm>
        </p:spPr>
        <p:txBody>
          <a:bodyPr/>
          <a:lstStyle/>
          <a:p>
            <a:r>
              <a:rPr lang="en-US" sz="3200" dirty="0"/>
              <a:t>Python strings </a:t>
            </a:r>
            <a:r>
              <a:rPr lang="en-US" sz="3200" i="1" u="sng" dirty="0"/>
              <a:t>cannot</a:t>
            </a:r>
            <a:r>
              <a:rPr lang="en-US" sz="3200" dirty="0"/>
              <a:t> be changed </a:t>
            </a:r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— </a:t>
            </a:r>
            <a:r>
              <a:rPr lang="en-US" sz="3200" dirty="0">
                <a:solidFill>
                  <a:srgbClr val="C00000"/>
                </a:solidFill>
              </a:rPr>
              <a:t>they are </a:t>
            </a:r>
            <a:r>
              <a:rPr lang="en-US" sz="3200" u="sng" dirty="0">
                <a:solidFill>
                  <a:srgbClr val="C00000"/>
                </a:solidFill>
              </a:rPr>
              <a:t>immutable</a:t>
            </a:r>
            <a:r>
              <a:rPr lang="en-US" sz="3200" u="sng" dirty="0">
                <a:solidFill>
                  <a:schemeClr val="bg1">
                    <a:lumMod val="65000"/>
                  </a:schemeClr>
                </a:solidFill>
              </a:rPr>
              <a:t> </a:t>
            </a:r>
          </a:p>
          <a:p>
            <a:pPr lvl="1"/>
            <a:r>
              <a:rPr lang="th-TH" sz="3200" dirty="0"/>
              <a:t>ไม่สามารถเปลี่ยนแปลงค่าของ </a:t>
            </a:r>
            <a:r>
              <a:rPr lang="en-US" sz="3200" dirty="0"/>
              <a:t>String </a:t>
            </a:r>
            <a:r>
              <a:rPr lang="th-TH" sz="3200" dirty="0"/>
              <a:t>ที่มีอยู่แล้วได้</a:t>
            </a:r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r>
              <a:rPr lang="th-TH" sz="3200" dirty="0"/>
              <a:t>ถ้าต้องการ </a:t>
            </a:r>
            <a:r>
              <a:rPr lang="en-US" sz="3200" dirty="0"/>
              <a:t>String </a:t>
            </a:r>
            <a:r>
              <a:rPr lang="th-TH" sz="3200" dirty="0"/>
              <a:t>ที่ต่างจากเดิมให้สร้าง </a:t>
            </a:r>
            <a:r>
              <a:rPr lang="en-US" sz="3200" dirty="0"/>
              <a:t>String </a:t>
            </a:r>
            <a:r>
              <a:rPr lang="th-TH" sz="3200" dirty="0"/>
              <a:t>ใหม่แทน</a:t>
            </a:r>
          </a:p>
          <a:p>
            <a:pPr lvl="1"/>
            <a:endParaRPr lang="th-TH" sz="32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781461"/>
            <a:ext cx="7615335" cy="1638139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'J'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...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TypeError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 '</a:t>
            </a:r>
            <a:r>
              <a:rPr lang="en-US" sz="1600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 object does not support item assignment</a:t>
            </a:r>
            <a:endParaRPr lang="en-US" sz="1600" dirty="0">
              <a:solidFill>
                <a:srgbClr val="C0000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:]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sz="1600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py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...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TypeError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 '</a:t>
            </a:r>
            <a:r>
              <a:rPr lang="en-US" sz="1600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 object does not support item assignment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5105400"/>
            <a:ext cx="7615335" cy="1104739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'J'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word[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:]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sz="1600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Jython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word[: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sz="1600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py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sz="1600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Pypy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endParaRPr lang="en-US" sz="1600" dirty="0">
              <a:solidFill>
                <a:srgbClr val="C0000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481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Immutability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1999" y="2588940"/>
            <a:ext cx="3657600" cy="105707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Py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'thon'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b			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NO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5154040"/>
            <a:ext cx="3657599" cy="13716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""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join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([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b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])</a:t>
            </a: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'Python'</a:t>
            </a:r>
          </a:p>
        </p:txBody>
      </p:sp>
      <p:sp>
        <p:nvSpPr>
          <p:cNvPr id="9" name="Rectangle 8"/>
          <p:cNvSpPr/>
          <p:nvPr/>
        </p:nvSpPr>
        <p:spPr>
          <a:xfrm>
            <a:off x="4719735" y="2588940"/>
            <a:ext cx="3657600" cy="105707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Py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'thon'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b			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NO</a:t>
            </a:r>
          </a:p>
        </p:txBody>
      </p:sp>
      <p:sp>
        <p:nvSpPr>
          <p:cNvPr id="11" name="&quot;No&quot; Symbol 10"/>
          <p:cNvSpPr>
            <a:spLocks/>
          </p:cNvSpPr>
          <p:nvPr/>
        </p:nvSpPr>
        <p:spPr>
          <a:xfrm>
            <a:off x="3901440" y="2446916"/>
            <a:ext cx="1341120" cy="1341120"/>
          </a:xfrm>
          <a:prstGeom prst="noSmoking">
            <a:avLst>
              <a:gd name="adj" fmla="val 6150"/>
            </a:avLst>
          </a:prstGeom>
          <a:solidFill>
            <a:srgbClr val="C0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19735" y="5154040"/>
            <a:ext cx="3657599" cy="13716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"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***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"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join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([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Calibri" panose="020F0502020204030204" pitchFamily="34" charset="0"/>
                <a:cs typeface="Consolas" panose="020B0609020204030204" pitchFamily="49" charset="0"/>
              </a:rPr>
              <a:t>b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])</a:t>
            </a: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Py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***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thon'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1601824"/>
            <a:ext cx="7620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228600">
              <a:spcBef>
                <a:spcPct val="20000"/>
              </a:spcBef>
              <a:buClr>
                <a:srgbClr val="418AB3"/>
              </a:buClr>
              <a:buFont typeface="Arial" pitchFamily="34" charset="0"/>
              <a:buChar char="•"/>
            </a:pPr>
            <a:r>
              <a:rPr lang="th-TH" sz="28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อย่างไรก็ตาม หากต้องการเปลี่ยนแปลง </a:t>
            </a:r>
            <a:r>
              <a:rPr lang="en-US" sz="28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String </a:t>
            </a:r>
            <a:r>
              <a:rPr lang="th-TH" sz="28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แล้ว </a:t>
            </a:r>
            <a:r>
              <a:rPr lang="en-US" sz="28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Assign</a:t>
            </a:r>
            <a:r>
              <a:rPr lang="th-TH" sz="28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ไปที่ </a:t>
            </a:r>
            <a:r>
              <a:rPr lang="en-US" sz="28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Variable </a:t>
            </a:r>
            <a:r>
              <a:rPr lang="th-TH" sz="28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ตัวเดิม</a:t>
            </a:r>
            <a:r>
              <a:rPr lang="en-US" sz="28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2800" b="1" i="1" u="sng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ไม่ควร</a:t>
            </a:r>
            <a:r>
              <a:rPr lang="th-TH" sz="28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ใช้เครื่องหมาย </a:t>
            </a:r>
            <a:r>
              <a:rPr lang="en-US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r>
              <a:rPr lang="en-US" sz="28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endParaRPr lang="en-US" b="1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" y="3710428"/>
            <a:ext cx="76200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228600">
              <a:spcBef>
                <a:spcPct val="20000"/>
              </a:spcBef>
              <a:buClr>
                <a:srgbClr val="418AB3"/>
              </a:buClr>
              <a:buFont typeface="Arial" pitchFamily="34" charset="0"/>
              <a:buChar char="•"/>
            </a:pPr>
            <a:r>
              <a:rPr lang="th-TH" sz="28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เนื่องจากจะทำให้เกิดปัญหาใน</a:t>
            </a:r>
            <a:r>
              <a:rPr lang="en-US" sz="28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Python Interpreter </a:t>
            </a:r>
            <a:r>
              <a:rPr lang="th-TH" sz="28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อื่นๆ ที่ไม่ใช่ </a:t>
            </a:r>
            <a:r>
              <a:rPr lang="en-US" sz="2800" b="1" dirty="0" err="1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CPython</a:t>
            </a:r>
            <a:endParaRPr lang="en-US" sz="2800" b="1" dirty="0">
              <a:solidFill>
                <a:srgbClr val="000000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640080" lvl="1" indent="-228600">
              <a:spcBef>
                <a:spcPct val="20000"/>
              </a:spcBef>
              <a:buClr>
                <a:srgbClr val="A6B727"/>
              </a:buClr>
              <a:buFont typeface="Arial" pitchFamily="34" charset="0"/>
              <a:buChar char="•"/>
            </a:pPr>
            <a:r>
              <a:rPr lang="th-TH" sz="28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ในกรณีนี้ให้ใช้</a:t>
            </a:r>
            <a:r>
              <a:rPr lang="en-US" sz="28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en-US" sz="2800" b="1" i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String Method </a:t>
            </a:r>
            <a:r>
              <a:rPr lang="en-US" sz="2000" b="1" dirty="0">
                <a:solidFill>
                  <a:srgbClr val="C00000"/>
                </a:solidFill>
                <a:latin typeface="BrowalliaUPC" panose="020B0604020202020204" pitchFamily="34" charset="-34"/>
                <a:cs typeface="BrowalliaUPC" panose="020B0604020202020204" pitchFamily="34" charset="-34"/>
                <a:hlinkClick r:id="rId2" action="ppaction://hlinksldjump"/>
              </a:rPr>
              <a:t>🔗</a:t>
            </a:r>
            <a:r>
              <a:rPr lang="en-US" sz="2800" b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2800" b="1" i="1" dirty="0">
                <a:solidFill>
                  <a:srgbClr val="0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str.join</a:t>
            </a:r>
            <a:r>
              <a:rPr lang="en-US" sz="20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endParaRPr lang="en-US" sz="2800" b="1" dirty="0">
              <a:solidFill>
                <a:srgbClr val="0070C0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74343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Traversal with  a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dirty="0"/>
              <a:t>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ในการเขียนโปรแกรม ในหลายๆ กรณี เราจำเป็นต้องเข้าถึงอักขระใน </a:t>
            </a:r>
            <a:r>
              <a:rPr lang="en-US" sz="3200" dirty="0"/>
              <a:t>String </a:t>
            </a:r>
            <a:r>
              <a:rPr lang="th-TH" sz="3200" dirty="0"/>
              <a:t>ทีละตัว </a:t>
            </a:r>
            <a:r>
              <a:rPr lang="en-US" sz="3200" dirty="0"/>
              <a:t>(Traversal)</a:t>
            </a:r>
            <a:endParaRPr lang="th-TH" sz="3200" dirty="0"/>
          </a:p>
          <a:p>
            <a:r>
              <a:rPr lang="th-TH" sz="3200" dirty="0"/>
              <a:t>หนึ่งในวิธีที่เป็นไปได้คือการใช้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sz="3200" dirty="0"/>
              <a:t> loop</a:t>
            </a:r>
          </a:p>
          <a:p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3200400"/>
            <a:ext cx="7615335" cy="2019139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fruit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"banana"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index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index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len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fruit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letter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fruit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index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index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index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endParaRPr lang="en-US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7860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Traversal with  a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dirty="0"/>
              <a:t>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80060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en-US" sz="3200" dirty="0"/>
              <a:t> loop with indexes: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2000" spc="-1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spc="-1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sz="3200" dirty="0"/>
              <a:t>loop without indexes</a:t>
            </a:r>
            <a:endParaRPr lang="th-TH" sz="3200" dirty="0"/>
          </a:p>
          <a:p>
            <a:endParaRPr lang="th-TH" sz="1400" dirty="0"/>
          </a:p>
          <a:p>
            <a:endParaRPr lang="th-TH" sz="1400" dirty="0"/>
          </a:p>
          <a:p>
            <a:endParaRPr lang="th-TH" sz="1400" dirty="0"/>
          </a:p>
          <a:p>
            <a:endParaRPr lang="th-TH" sz="1400" dirty="0"/>
          </a:p>
          <a:p>
            <a:pPr lvl="1"/>
            <a:r>
              <a:rPr lang="th-TH" sz="2800" dirty="0"/>
              <a:t>เราเรียก </a:t>
            </a:r>
            <a:r>
              <a:rPr lang="en-US" sz="2800" dirty="0"/>
              <a:t>Data Type </a:t>
            </a:r>
            <a:r>
              <a:rPr lang="th-TH" sz="2800" dirty="0"/>
              <a:t>ที่สามารถเข้าถึงแต่ละหน่วยย่อย</a:t>
            </a:r>
            <a:r>
              <a:rPr lang="en-US" sz="2800" dirty="0"/>
              <a:t> (</a:t>
            </a:r>
            <a:r>
              <a:rPr lang="th-TH" sz="2800" dirty="0"/>
              <a:t>เช่น 1 ตัวอักษร</a:t>
            </a:r>
            <a:r>
              <a:rPr lang="en-US" sz="2800" dirty="0"/>
              <a:t>)</a:t>
            </a:r>
            <a:r>
              <a:rPr lang="th-TH" sz="2800" dirty="0"/>
              <a:t> ได้ครั้งละ 1 หน่วย</a:t>
            </a:r>
            <a:r>
              <a:rPr lang="en-US" sz="2800" dirty="0"/>
              <a:t> (</a:t>
            </a:r>
            <a:r>
              <a:rPr lang="th-TH" sz="2800" dirty="0"/>
              <a:t>เช่น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range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th-TH" sz="2800" dirty="0"/>
              <a:t>หรือ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sz="2800" dirty="0"/>
              <a:t>) </a:t>
            </a:r>
            <a:r>
              <a:rPr lang="th-TH" sz="2800" dirty="0"/>
              <a:t>ว่า </a:t>
            </a:r>
            <a:r>
              <a:rPr lang="en-US" sz="2800" dirty="0" err="1"/>
              <a:t>Iterable</a:t>
            </a:r>
            <a:endParaRPr lang="th-TH" sz="2800" dirty="0"/>
          </a:p>
          <a:p>
            <a:pPr lvl="2"/>
            <a:endParaRPr lang="en-US" sz="2400" dirty="0"/>
          </a:p>
          <a:p>
            <a:endParaRPr lang="en-US" sz="3200" dirty="0"/>
          </a:p>
          <a:p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2133600"/>
            <a:ext cx="7620000" cy="1447799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abcd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length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len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range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length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0" y="4267200"/>
            <a:ext cx="7620000" cy="9906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abcd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18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c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		</a:t>
            </a:r>
            <a:r>
              <a:rPr lang="en-US" i="1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similar to for </a:t>
            </a:r>
            <a:r>
              <a:rPr lang="en-US" i="1" dirty="0" err="1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</a:t>
            </a:r>
            <a:r>
              <a:rPr lang="en-US" i="1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in range(n)</a:t>
            </a:r>
            <a:endParaRPr lang="en-US" i="1" dirty="0">
              <a:solidFill>
                <a:srgbClr val="20805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079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พิจารณาการทำงานของฟังก์ชันดังต่อไปนี้</a:t>
            </a:r>
            <a:endParaRPr lang="en-US" sz="32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pPr marL="114300" indent="0">
              <a:buNone/>
            </a:pPr>
            <a:endParaRPr lang="en-US" sz="1400" dirty="0"/>
          </a:p>
          <a:p>
            <a:r>
              <a:rPr lang="th-TH" sz="3200" dirty="0"/>
              <a:t>ลักษณะการทำงานตรงกันข้ามกับเครื่องหมาย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</a:t>
            </a:r>
          </a:p>
          <a:p>
            <a:pPr lvl="1"/>
            <a:r>
              <a:rPr lang="th-TH" sz="2800" dirty="0"/>
              <a:t>รับอักขระ </a:t>
            </a:r>
            <a:r>
              <a:rPr lang="en-US" sz="1800" i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letter</a:t>
            </a:r>
            <a:r>
              <a:rPr lang="en-US" sz="2800" dirty="0"/>
              <a:t> </a:t>
            </a:r>
            <a:r>
              <a:rPr lang="th-TH" sz="2800" dirty="0"/>
              <a:t>มาแล้วหา </a:t>
            </a:r>
            <a:r>
              <a:rPr lang="en-US" sz="2800" dirty="0"/>
              <a:t>Index </a:t>
            </a:r>
            <a:r>
              <a:rPr lang="th-TH" sz="2800" dirty="0"/>
              <a:t>ใน </a:t>
            </a:r>
            <a:r>
              <a:rPr lang="en-US" sz="2800" dirty="0"/>
              <a:t>String </a:t>
            </a:r>
            <a:r>
              <a:rPr lang="en-US" sz="1800" i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word</a:t>
            </a:r>
          </a:p>
          <a:p>
            <a:pPr lvl="1"/>
            <a:r>
              <a:rPr lang="th-TH" sz="2800" dirty="0"/>
              <a:t>หากอักขระ </a:t>
            </a:r>
            <a:r>
              <a:rPr lang="en-US" sz="1800" i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letter</a:t>
            </a:r>
            <a:r>
              <a:rPr lang="th-TH" sz="2800" dirty="0"/>
              <a:t> ไม่ปรากฏใน </a:t>
            </a:r>
            <a:r>
              <a:rPr lang="en-US" sz="1800" i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word</a:t>
            </a:r>
            <a:r>
              <a:rPr lang="en-US" sz="2800" dirty="0"/>
              <a:t> </a:t>
            </a:r>
            <a:r>
              <a:rPr lang="th-TH" sz="2800" dirty="0"/>
              <a:t>จะคืนค่า -1</a:t>
            </a:r>
            <a:endParaRPr lang="en-US" sz="1800" i="1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133601"/>
            <a:ext cx="7620000" cy="2057399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find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letter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index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index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len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word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index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letter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index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index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index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endParaRPr lang="en-US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493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Besides numbers, Python can also manipulate strings. We can define strings using:</a:t>
            </a:r>
          </a:p>
          <a:p>
            <a:pPr lvl="1"/>
            <a:r>
              <a:rPr lang="en-US" dirty="0"/>
              <a:t>single quotes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1"/>
            <a:r>
              <a:rPr lang="en-US" dirty="0"/>
              <a:t>double quotes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/>
              <a:t>Also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\</a:t>
            </a:r>
            <a:r>
              <a:rPr lang="en-US" dirty="0"/>
              <a:t> can be used to escape quotes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09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  <a:r>
              <a:rPr lang="th-TH" dirty="0"/>
              <a:t> </a:t>
            </a:r>
            <a:r>
              <a:rPr lang="en-US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Exercise 1: </a:t>
            </a:r>
            <a:r>
              <a:rPr lang="th-TH" sz="3200" dirty="0"/>
              <a:t>ปรับแก้ฟังก์ชัน</a:t>
            </a:r>
            <a:r>
              <a:rPr lang="en-US" sz="3200" dirty="0"/>
              <a:t>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find()</a:t>
            </a:r>
            <a:r>
              <a:rPr lang="en-US" sz="3200" dirty="0"/>
              <a:t> </a:t>
            </a:r>
            <a:r>
              <a:rPr lang="th-TH" sz="3200" dirty="0"/>
              <a:t>ให้มี </a:t>
            </a:r>
            <a:r>
              <a:rPr lang="en-US" sz="3200" dirty="0"/>
              <a:t>parameter </a:t>
            </a:r>
            <a:r>
              <a:rPr lang="th-TH" sz="3200" dirty="0"/>
              <a:t>ตัวที่ </a:t>
            </a:r>
            <a:r>
              <a:rPr lang="en-US" sz="3200" dirty="0"/>
              <a:t>3 </a:t>
            </a:r>
            <a:r>
              <a:rPr lang="th-TH" sz="3200" dirty="0"/>
              <a:t>เพื่อระบุว่าควรเริ่ม </a:t>
            </a:r>
            <a:r>
              <a:rPr lang="en-US" sz="3200" dirty="0"/>
              <a:t>search </a:t>
            </a:r>
            <a:r>
              <a:rPr lang="th-TH" sz="3200" dirty="0"/>
              <a:t>จาก </a:t>
            </a:r>
            <a:r>
              <a:rPr lang="en-US" sz="3200" dirty="0"/>
              <a:t>index </a:t>
            </a:r>
            <a:r>
              <a:rPr lang="th-TH" sz="3200" dirty="0"/>
              <a:t>ตำแหน่งไหน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305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82000" cy="1143000"/>
          </a:xfrm>
        </p:spPr>
        <p:txBody>
          <a:bodyPr/>
          <a:lstStyle/>
          <a:p>
            <a:r>
              <a:rPr lang="en-US" dirty="0"/>
              <a:t>Example: Looping and counting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ฟังก์ชันด้านล่างนับจำนวนครั้งที่อักขระ </a:t>
            </a:r>
            <a:r>
              <a:rPr lang="en-US" sz="2000" b="0" i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th-TH" sz="3200" dirty="0"/>
              <a:t>ปรากฏใน </a:t>
            </a:r>
            <a:r>
              <a:rPr lang="en-US" sz="3200" dirty="0"/>
              <a:t>String </a:t>
            </a:r>
            <a:r>
              <a:rPr lang="en-US" sz="2000" b="0" i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590799"/>
            <a:ext cx="7620000" cy="2590801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count_letter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key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count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letter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word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letter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key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count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count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count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count_letter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'banana'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'a'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6462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894" y="305741"/>
            <a:ext cx="7620000" cy="11430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</a:t>
            </a:r>
            <a:r>
              <a:rPr lang="en-US" dirty="0"/>
              <a:t> Operator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744894" y="1631303"/>
            <a:ext cx="7620000" cy="4800600"/>
          </a:xfrm>
        </p:spPr>
        <p:txBody>
          <a:bodyPr>
            <a:normAutofit/>
          </a:bodyPr>
          <a:lstStyle/>
          <a:p>
            <a:r>
              <a:rPr lang="en-US" sz="3200" dirty="0"/>
              <a:t>Operator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</a:t>
            </a:r>
            <a:r>
              <a:rPr lang="en-US" sz="3200" dirty="0"/>
              <a:t> </a:t>
            </a:r>
            <a:r>
              <a:rPr lang="th-TH" sz="3200" dirty="0"/>
              <a:t>เป็น </a:t>
            </a:r>
            <a:r>
              <a:rPr lang="en-US" sz="3200" dirty="0"/>
              <a:t>Boolean Operator</a:t>
            </a:r>
            <a:r>
              <a:rPr lang="th-TH" sz="3200" dirty="0"/>
              <a:t> ที่รับ </a:t>
            </a:r>
            <a:r>
              <a:rPr lang="en-US" sz="3200" dirty="0"/>
              <a:t>Operands </a:t>
            </a:r>
            <a:r>
              <a:rPr lang="th-TH" sz="3200" dirty="0"/>
              <a:t>เป็น </a:t>
            </a:r>
            <a:r>
              <a:rPr lang="en-US" sz="3200" dirty="0"/>
              <a:t>String 2 </a:t>
            </a:r>
            <a:r>
              <a:rPr lang="th-TH" sz="3200" dirty="0"/>
              <a:t>ตัว แล้ว </a:t>
            </a:r>
            <a:r>
              <a:rPr lang="en-US" sz="3200" dirty="0"/>
              <a:t>return </a:t>
            </a:r>
            <a:r>
              <a:rPr lang="en-US" sz="20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sz="3200" dirty="0"/>
              <a:t> </a:t>
            </a:r>
            <a:r>
              <a:rPr lang="th-TH" sz="3200" dirty="0"/>
              <a:t>ถ้า </a:t>
            </a:r>
            <a:r>
              <a:rPr lang="en-US" sz="3200" dirty="0"/>
              <a:t>String </a:t>
            </a:r>
            <a:r>
              <a:rPr lang="th-TH" sz="3200" dirty="0"/>
              <a:t>แรก เป็น </a:t>
            </a:r>
            <a:r>
              <a:rPr lang="en-US" sz="3200" i="1" u="sng" dirty="0">
                <a:solidFill>
                  <a:srgbClr val="C00000"/>
                </a:solidFill>
              </a:rPr>
              <a:t>Substring</a:t>
            </a:r>
            <a:r>
              <a:rPr lang="en-US" sz="3200" dirty="0"/>
              <a:t> </a:t>
            </a:r>
            <a:r>
              <a:rPr lang="th-TH" sz="3200" dirty="0"/>
              <a:t>ของ </a:t>
            </a:r>
            <a:r>
              <a:rPr lang="en-US" sz="3200" dirty="0"/>
              <a:t>String </a:t>
            </a:r>
            <a:r>
              <a:rPr lang="th-TH" sz="3200" dirty="0"/>
              <a:t>ที่สอง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-17105" y="6614465"/>
            <a:ext cx="7010399" cy="274637"/>
          </a:xfrm>
        </p:spPr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64894" y="6431903"/>
            <a:ext cx="762000" cy="453080"/>
          </a:xfrm>
        </p:spPr>
        <p:txBody>
          <a:bodyPr/>
          <a:lstStyle/>
          <a:p>
            <a:fld id="{743B0E95-D48F-424C-BF34-E2C3A05F046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44894" y="3307703"/>
            <a:ext cx="7615335" cy="1721497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it-IT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it-IT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'a'</a:t>
            </a:r>
            <a:r>
              <a:rPr lang="it-IT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it-IT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it-IT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it-IT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'banana'</a:t>
            </a: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it-IT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it-IT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it-IT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'z'</a:t>
            </a:r>
            <a:r>
              <a:rPr lang="it-IT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66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not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it-IT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it-IT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it-IT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'banana'</a:t>
            </a: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it-IT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  <a:endParaRPr lang="th-TH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it-IT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it-IT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'seed'</a:t>
            </a:r>
            <a:r>
              <a:rPr lang="it-IT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it-IT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it-IT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it-IT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'banana'</a:t>
            </a:r>
          </a:p>
          <a:p>
            <a:pPr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it-IT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False</a:t>
            </a:r>
            <a:endParaRPr lang="th-TH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it-IT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9167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sz="4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inBoth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ฟังก์ชันด้านล่างแสดงผลอักขระที่ซ้ำใน </a:t>
            </a:r>
            <a:r>
              <a:rPr lang="en-US" sz="3200" dirty="0"/>
              <a:t>String </a:t>
            </a:r>
            <a:r>
              <a:rPr lang="en-US" sz="2000" b="0" i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word1</a:t>
            </a:r>
            <a:r>
              <a:rPr lang="en-US" sz="3200" dirty="0"/>
              <a:t> </a:t>
            </a:r>
            <a:r>
              <a:rPr lang="th-TH" sz="3200" dirty="0"/>
              <a:t>และ </a:t>
            </a:r>
            <a:r>
              <a:rPr lang="en-US" sz="2000" b="0" i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word2</a:t>
            </a:r>
            <a:endParaRPr lang="th-TH" sz="2000" b="0" i="1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th-TH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th-TH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th-TH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th-TH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None/>
            </a:pPr>
            <a:r>
              <a:rPr lang="th-TH" sz="3200" dirty="0"/>
              <a:t>เมื่อเปรียบเทียบ </a:t>
            </a:r>
            <a:r>
              <a:rPr lang="en-US" sz="3200" dirty="0"/>
              <a:t>String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'apple'</a:t>
            </a:r>
            <a:r>
              <a:rPr lang="en-US" sz="3200" dirty="0"/>
              <a:t> </a:t>
            </a:r>
            <a:r>
              <a:rPr lang="th-TH" sz="3200" dirty="0"/>
              <a:t>และ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'orange'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534813"/>
            <a:ext cx="7620000" cy="1219201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in_both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word2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letter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word1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letter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word2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4495799"/>
            <a:ext cx="7620000" cy="1219201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in_both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'apples'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'oranges'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 </a:t>
            </a:r>
          </a:p>
          <a:p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</a:p>
          <a:p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 </a:t>
            </a:r>
          </a:p>
          <a:p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3607060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เครื่องหมาย </a:t>
            </a:r>
            <a:r>
              <a:rPr lang="en-US" sz="3200" dirty="0"/>
              <a:t>Relational Operator </a:t>
            </a:r>
            <a:r>
              <a:rPr lang="en-US" sz="2000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sz="2000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!=</a:t>
            </a:r>
            <a:r>
              <a:rPr lang="en-US" sz="2000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&gt;=</a:t>
            </a:r>
            <a:r>
              <a:rPr lang="en-US" sz="2000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th-TH" sz="3200" dirty="0"/>
              <a:t>ใช้กับ </a:t>
            </a:r>
            <a:r>
              <a:rPr lang="en-US" sz="3200" dirty="0"/>
              <a:t>String </a:t>
            </a:r>
            <a:r>
              <a:rPr lang="th-TH" sz="3200" dirty="0"/>
              <a:t>ได้</a:t>
            </a:r>
            <a:endParaRPr lang="en-US" sz="3200" dirty="0"/>
          </a:p>
          <a:p>
            <a:pPr lvl="1"/>
            <a:r>
              <a:rPr lang="th-TH" sz="3200" dirty="0"/>
              <a:t>เครื่องหมาย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sz="3200" dirty="0"/>
              <a:t> </a:t>
            </a:r>
            <a:r>
              <a:rPr lang="th-TH" sz="3200" dirty="0"/>
              <a:t>และ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!=</a:t>
            </a:r>
            <a:r>
              <a:rPr lang="en-US" sz="3200" dirty="0"/>
              <a:t> </a:t>
            </a:r>
            <a:r>
              <a:rPr lang="th-TH" sz="3200" dirty="0"/>
              <a:t>ใช้เพื่อเปรียบเทียบ </a:t>
            </a:r>
            <a:r>
              <a:rPr lang="en-US" sz="3200" dirty="0"/>
              <a:t>String </a:t>
            </a:r>
            <a:r>
              <a:rPr lang="th-TH" sz="3200" dirty="0"/>
              <a:t>ทั้งสองว่าเหมือนหรือต่างกัน</a:t>
            </a:r>
          </a:p>
          <a:p>
            <a:pPr lvl="1"/>
            <a:r>
              <a:rPr lang="th-TH" sz="3200" dirty="0"/>
              <a:t>เครื่องหมายอื่นๆ ใช้เปรียบเทียบ</a:t>
            </a:r>
            <a:r>
              <a:rPr lang="en-US" sz="3200" dirty="0"/>
              <a:t> String </a:t>
            </a:r>
            <a:r>
              <a:rPr lang="th-TH" sz="3200" dirty="0"/>
              <a:t>ตามลำดับอักษร </a:t>
            </a:r>
            <a:r>
              <a:rPr lang="en-US" sz="3200" dirty="0"/>
              <a:t>(Alphabetical Order)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4876799"/>
            <a:ext cx="7620000" cy="1706563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'bat'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'cat'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</a:p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'rat'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'cat'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False</a:t>
            </a:r>
          </a:p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'apple'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'Apple'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		</a:t>
            </a:r>
            <a:r>
              <a:rPr lang="en-US" i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A comes before a</a:t>
            </a:r>
          </a:p>
          <a:p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False</a:t>
            </a:r>
          </a:p>
          <a:p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6676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74638"/>
            <a:ext cx="9143999" cy="1143000"/>
          </a:xfrm>
        </p:spPr>
        <p:txBody>
          <a:bodyPr/>
          <a:lstStyle/>
          <a:p>
            <a:pPr algn="r"/>
            <a:r>
              <a:rPr lang="en-US" dirty="0"/>
              <a:t>String-related Built-in Functions </a:t>
            </a:r>
            <a:r>
              <a:rPr lang="en-US" dirty="0">
                <a:solidFill>
                  <a:schemeClr val="bg1"/>
                </a:solidFill>
              </a:rPr>
              <a:t>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90000"/>
              </a:lnSpc>
            </a:pP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bin(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1">
              <a:buClr>
                <a:srgbClr val="FEB80A"/>
              </a:buClr>
            </a:pPr>
            <a:r>
              <a:rPr lang="th-TH" sz="2800" dirty="0">
                <a:solidFill>
                  <a:prstClr val="black"/>
                </a:solidFill>
              </a:rPr>
              <a:t>เปลี่ยนเลขจำนวนเต็ม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800" b="0" i="1" dirty="0"/>
              <a:t> </a:t>
            </a:r>
            <a:r>
              <a:rPr lang="th-TH" sz="2800" dirty="0">
                <a:solidFill>
                  <a:prstClr val="black"/>
                </a:solidFill>
              </a:rPr>
              <a:t>เป็น </a:t>
            </a:r>
            <a:r>
              <a:rPr lang="en-US" sz="2800" dirty="0">
                <a:solidFill>
                  <a:prstClr val="black"/>
                </a:solidFill>
              </a:rPr>
              <a:t>Binary String</a:t>
            </a:r>
            <a:endParaRPr lang="th-TH" sz="28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th-TH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th-TH" sz="1400" dirty="0">
              <a:solidFill>
                <a:prstClr val="black"/>
              </a:solidFill>
            </a:endParaRPr>
          </a:p>
          <a:p>
            <a:pPr>
              <a:lnSpc>
                <a:spcPct val="90000"/>
              </a:lnSpc>
            </a:pPr>
            <a:endParaRPr lang="en-US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chr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b="0" i="1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1">
              <a:buClr>
                <a:srgbClr val="FEB80A"/>
              </a:buClr>
            </a:pPr>
            <a:r>
              <a:rPr lang="th-TH" sz="2800" dirty="0">
                <a:solidFill>
                  <a:prstClr val="black"/>
                </a:solidFill>
              </a:rPr>
              <a:t>คืนค่า </a:t>
            </a:r>
            <a:r>
              <a:rPr lang="en-US" sz="2800" dirty="0">
                <a:solidFill>
                  <a:prstClr val="black"/>
                </a:solidFill>
              </a:rPr>
              <a:t>String </a:t>
            </a:r>
            <a:r>
              <a:rPr lang="th-TH" sz="2800" dirty="0">
                <a:solidFill>
                  <a:prstClr val="black"/>
                </a:solidFill>
              </a:rPr>
              <a:t>แทนอักขระที่มีรหัส </a:t>
            </a:r>
            <a:r>
              <a:rPr lang="en-US" sz="2800" dirty="0">
                <a:solidFill>
                  <a:prstClr val="black"/>
                </a:solidFill>
              </a:rPr>
              <a:t>Unicode</a:t>
            </a:r>
            <a:r>
              <a:rPr lang="th-TH" sz="2800" dirty="0">
                <a:solidFill>
                  <a:prstClr val="black"/>
                </a:solidFill>
              </a:rPr>
              <a:t> เป็นจำนวนเต็ม </a:t>
            </a:r>
            <a:r>
              <a:rPr lang="en-US" sz="2000" b="0" i="1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endParaRPr lang="en-US" sz="2000" b="0" i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th-TH" sz="1400" dirty="0"/>
          </a:p>
          <a:p>
            <a:pPr marL="114300" indent="0">
              <a:buNone/>
            </a:pPr>
            <a:endParaRPr lang="en-US" sz="1400" dirty="0"/>
          </a:p>
          <a:p>
            <a:pPr marL="114300" indent="0">
              <a:buNone/>
            </a:pPr>
            <a:endParaRPr lang="th-TH" sz="1400" dirty="0"/>
          </a:p>
          <a:p>
            <a:pPr>
              <a:lnSpc>
                <a:spcPct val="90000"/>
              </a:lnSpc>
            </a:pP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eval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expression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[, </a:t>
            </a:r>
            <a:r>
              <a:rPr lang="en-US" sz="2000" b="0" i="1" dirty="0" err="1">
                <a:latin typeface="Consolas" panose="020B0609020204030204" pitchFamily="49" charset="0"/>
                <a:cs typeface="Consolas" panose="020B0609020204030204" pitchFamily="49" charset="0"/>
              </a:rPr>
              <a:t>globals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[,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locals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]])</a:t>
            </a:r>
          </a:p>
          <a:p>
            <a:pPr lvl="1">
              <a:buClr>
                <a:srgbClr val="FEB80A"/>
              </a:buClr>
            </a:pPr>
            <a:r>
              <a:rPr lang="th-TH" sz="2800" dirty="0">
                <a:solidFill>
                  <a:prstClr val="black"/>
                </a:solidFill>
              </a:rPr>
              <a:t>คืนค่าผลลัพธ์ของการ </a:t>
            </a:r>
            <a:r>
              <a:rPr lang="en-US" sz="2800" dirty="0">
                <a:solidFill>
                  <a:prstClr val="black"/>
                </a:solidFill>
              </a:rPr>
              <a:t>evaluate</a:t>
            </a:r>
            <a:r>
              <a:rPr lang="th-TH" sz="2800" dirty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</a:rPr>
              <a:t>String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expression</a:t>
            </a:r>
          </a:p>
          <a:p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406615"/>
            <a:ext cx="7620000" cy="64008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bin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(3)</a:t>
            </a:r>
          </a:p>
          <a:p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'0b11'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4087368"/>
            <a:ext cx="7620000" cy="64008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chr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(97)</a:t>
            </a:r>
          </a:p>
          <a:p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'a'</a:t>
            </a:r>
          </a:p>
          <a:p>
            <a:endParaRPr lang="en-US" dirty="0">
              <a:solidFill>
                <a:srgbClr val="4070A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5760720"/>
            <a:ext cx="7620000" cy="855389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= 1</a:t>
            </a:r>
          </a:p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eval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'x + 1'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</a:p>
          <a:p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</a:p>
          <a:p>
            <a:endParaRPr lang="en-US" dirty="0">
              <a:solidFill>
                <a:srgbClr val="4070A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</p:spPr>
        <p:txBody>
          <a:bodyPr/>
          <a:lstStyle/>
          <a:p>
            <a:r>
              <a:rPr lang="en-US" dirty="0"/>
              <a:t>https://docs.python.org/3/library/functions.html</a:t>
            </a:r>
          </a:p>
        </p:txBody>
      </p:sp>
    </p:spTree>
    <p:extLst>
      <p:ext uri="{BB962C8B-B14F-4D97-AF65-F5344CB8AC3E}">
        <p14:creationId xmlns:p14="http://schemas.microsoft.com/office/powerpoint/2010/main" val="29083028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74638"/>
            <a:ext cx="9143999" cy="1143000"/>
          </a:xfrm>
        </p:spPr>
        <p:txBody>
          <a:bodyPr/>
          <a:lstStyle/>
          <a:p>
            <a:pPr algn="r"/>
            <a:r>
              <a:rPr lang="en-US" dirty="0"/>
              <a:t>String-related Built-in Functions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800600"/>
          </a:xfr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</a:pP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hex(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1">
              <a:buClr>
                <a:srgbClr val="FEB80A"/>
              </a:buClr>
            </a:pPr>
            <a:r>
              <a:rPr lang="th-TH" sz="2800" dirty="0">
                <a:solidFill>
                  <a:prstClr val="black"/>
                </a:solidFill>
              </a:rPr>
              <a:t>เปลี่ยนเลขจำนวนเต็ม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800" b="0" i="1" dirty="0"/>
              <a:t> </a:t>
            </a:r>
            <a:r>
              <a:rPr lang="th-TH" sz="2800" dirty="0">
                <a:solidFill>
                  <a:prstClr val="black"/>
                </a:solidFill>
              </a:rPr>
              <a:t>เป็น </a:t>
            </a:r>
            <a:r>
              <a:rPr lang="en-US" sz="2800" dirty="0">
                <a:solidFill>
                  <a:prstClr val="black"/>
                </a:solidFill>
              </a:rPr>
              <a:t>Hexadecimal String</a:t>
            </a:r>
            <a:endParaRPr lang="th-TH" sz="28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th-TH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th-TH" sz="1400" dirty="0">
              <a:solidFill>
                <a:prstClr val="black"/>
              </a:solidFill>
            </a:endParaRPr>
          </a:p>
          <a:p>
            <a:pPr>
              <a:lnSpc>
                <a:spcPct val="90000"/>
              </a:lnSpc>
            </a:pPr>
            <a:endParaRPr lang="en-US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oct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1">
              <a:buClr>
                <a:srgbClr val="FEB80A"/>
              </a:buClr>
            </a:pPr>
            <a:r>
              <a:rPr lang="th-TH" sz="2800" dirty="0">
                <a:solidFill>
                  <a:prstClr val="black"/>
                </a:solidFill>
              </a:rPr>
              <a:t>เปลี่ยนเลขจำนวนเต็ม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800" b="0" i="1" dirty="0"/>
              <a:t> </a:t>
            </a:r>
            <a:r>
              <a:rPr lang="th-TH" sz="2800" dirty="0">
                <a:solidFill>
                  <a:prstClr val="black"/>
                </a:solidFill>
              </a:rPr>
              <a:t>เป็น </a:t>
            </a:r>
            <a:r>
              <a:rPr lang="en-US" sz="2800" dirty="0">
                <a:solidFill>
                  <a:prstClr val="black"/>
                </a:solidFill>
              </a:rPr>
              <a:t>Octal String</a:t>
            </a:r>
            <a:endParaRPr lang="th-TH" sz="2800" dirty="0">
              <a:solidFill>
                <a:prstClr val="black"/>
              </a:solidFill>
            </a:endParaRPr>
          </a:p>
          <a:p>
            <a:endParaRPr lang="th-TH" sz="1400" dirty="0"/>
          </a:p>
          <a:p>
            <a:pPr marL="114300" indent="0">
              <a:buNone/>
            </a:pPr>
            <a:endParaRPr lang="en-US" sz="1400" dirty="0"/>
          </a:p>
          <a:p>
            <a:pPr marL="114300" indent="0">
              <a:buNone/>
            </a:pPr>
            <a:endParaRPr lang="th-TH" sz="1400" dirty="0"/>
          </a:p>
          <a:p>
            <a:pPr>
              <a:lnSpc>
                <a:spcPct val="90000"/>
              </a:lnSpc>
            </a:pP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ord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1">
              <a:buClr>
                <a:srgbClr val="FEB80A"/>
              </a:buClr>
            </a:pPr>
            <a:r>
              <a:rPr lang="th-TH" sz="2800" dirty="0">
                <a:solidFill>
                  <a:prstClr val="black"/>
                </a:solidFill>
              </a:rPr>
              <a:t>คืนค่ารหัส </a:t>
            </a:r>
            <a:r>
              <a:rPr lang="en-US" sz="2800" dirty="0">
                <a:solidFill>
                  <a:prstClr val="black"/>
                </a:solidFill>
              </a:rPr>
              <a:t>Unicode </a:t>
            </a:r>
            <a:r>
              <a:rPr lang="th-TH" sz="2800" dirty="0">
                <a:solidFill>
                  <a:prstClr val="black"/>
                </a:solidFill>
              </a:rPr>
              <a:t>ของ </a:t>
            </a:r>
            <a:r>
              <a:rPr lang="en-US" sz="2800" dirty="0">
                <a:solidFill>
                  <a:prstClr val="black"/>
                </a:solidFill>
              </a:rPr>
              <a:t>String </a:t>
            </a:r>
            <a:r>
              <a:rPr lang="th-TH" sz="2800" dirty="0">
                <a:solidFill>
                  <a:prstClr val="black"/>
                </a:solidFill>
              </a:rPr>
              <a:t>ความยาวหนึ่งอักขระ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</a:p>
          <a:p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406615"/>
            <a:ext cx="7620000" cy="64008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hex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(18)</a:t>
            </a:r>
          </a:p>
          <a:p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'0x12'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4083668"/>
            <a:ext cx="7620000" cy="64008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oct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(9)</a:t>
            </a:r>
          </a:p>
          <a:p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'0o11'</a:t>
            </a:r>
          </a:p>
          <a:p>
            <a:endParaRPr lang="en-US" dirty="0">
              <a:solidFill>
                <a:srgbClr val="4070A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5760720"/>
            <a:ext cx="7620000" cy="64008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ord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'a'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97</a:t>
            </a:r>
          </a:p>
          <a:p>
            <a:endParaRPr lang="en-US" dirty="0">
              <a:solidFill>
                <a:srgbClr val="4070A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</p:spPr>
        <p:txBody>
          <a:bodyPr/>
          <a:lstStyle/>
          <a:p>
            <a:r>
              <a:rPr lang="en-US" dirty="0"/>
              <a:t>https://docs.python.org/3/library/functions.html</a:t>
            </a:r>
          </a:p>
        </p:txBody>
      </p:sp>
    </p:spTree>
    <p:extLst>
      <p:ext uri="{BB962C8B-B14F-4D97-AF65-F5344CB8AC3E}">
        <p14:creationId xmlns:p14="http://schemas.microsoft.com/office/powerpoint/2010/main" val="24019762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74638"/>
            <a:ext cx="9143999" cy="1143000"/>
          </a:xfrm>
        </p:spPr>
        <p:txBody>
          <a:bodyPr/>
          <a:lstStyle/>
          <a:p>
            <a:pPr algn="r"/>
            <a:r>
              <a:rPr lang="en-US" dirty="0"/>
              <a:t>String-related Built-in Functions [3]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800600"/>
          </a:xfr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</a:pP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object</a:t>
            </a:r>
            <a:r>
              <a:rPr 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=""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1">
              <a:buClr>
                <a:srgbClr val="FEB80A"/>
              </a:buClr>
            </a:pPr>
            <a:r>
              <a:rPr lang="th-TH" sz="2800" dirty="0">
                <a:solidFill>
                  <a:prstClr val="black"/>
                </a:solidFill>
              </a:rPr>
              <a:t>เปลี่ยน</a:t>
            </a:r>
            <a:r>
              <a:rPr lang="en-US" sz="2800" dirty="0">
                <a:solidFill>
                  <a:prstClr val="black"/>
                </a:solidFill>
              </a:rPr>
              <a:t> object </a:t>
            </a:r>
            <a:r>
              <a:rPr lang="th-TH" sz="2800" dirty="0">
                <a:solidFill>
                  <a:prstClr val="black"/>
                </a:solidFill>
              </a:rPr>
              <a:t>ให้เป็น </a:t>
            </a:r>
            <a:r>
              <a:rPr lang="en-US" sz="2800" dirty="0">
                <a:solidFill>
                  <a:prstClr val="black"/>
                </a:solidFill>
              </a:rPr>
              <a:t>String </a:t>
            </a:r>
            <a:r>
              <a:rPr lang="th-TH" sz="2800" dirty="0">
                <a:solidFill>
                  <a:prstClr val="black"/>
                </a:solidFill>
              </a:rPr>
              <a:t>ที่เหมาะกับการแสดงผล</a:t>
            </a:r>
          </a:p>
          <a:p>
            <a:pPr lvl="1">
              <a:buClr>
                <a:srgbClr val="FEB80A"/>
              </a:buClr>
            </a:pPr>
            <a:endParaRPr lang="th-TH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th-TH" sz="1400" dirty="0">
              <a:solidFill>
                <a:prstClr val="black"/>
              </a:solidFill>
            </a:endParaRPr>
          </a:p>
          <a:p>
            <a:pPr>
              <a:lnSpc>
                <a:spcPct val="90000"/>
              </a:lnSpc>
            </a:pPr>
            <a:endParaRPr lang="en-US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https://docs.python.org/3/library/functions.html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406614"/>
            <a:ext cx="7620000" cy="2927386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(18)</a:t>
            </a:r>
          </a:p>
          <a:p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'18'</a:t>
            </a:r>
          </a:p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(0x35)</a:t>
            </a:r>
          </a:p>
          <a:p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'53'</a:t>
            </a:r>
          </a:p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FF66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None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'None'</a:t>
            </a:r>
          </a:p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'&lt;built-in function print&gt;'</a:t>
            </a:r>
          </a:p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(hello)		</a:t>
            </a:r>
            <a:r>
              <a:rPr lang="en-US" i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user written function hello()</a:t>
            </a:r>
          </a:p>
          <a:p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'&lt;function hello at 0x03390C90&gt;'</a:t>
            </a:r>
          </a:p>
          <a:p>
            <a:endParaRPr lang="en-US" dirty="0">
              <a:solidFill>
                <a:srgbClr val="4070A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endParaRPr lang="en-US" dirty="0">
              <a:solidFill>
                <a:srgbClr val="4070A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endParaRPr lang="en-US" dirty="0">
              <a:solidFill>
                <a:srgbClr val="4070A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endParaRPr lang="en-US" dirty="0">
              <a:solidFill>
                <a:srgbClr val="4070A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2165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Constants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94640" y="2834640"/>
          <a:ext cx="8554720" cy="3261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9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35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string.ascii_letters</a:t>
                      </a:r>
                      <a:endParaRPr lang="en-US" sz="1600" dirty="0">
                        <a:latin typeface="M+ 1m" panose="020B0509020203020207" pitchFamily="49" charset="-128"/>
                        <a:ea typeface="M+ 1m" panose="020B0509020203020207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'</a:t>
                      </a:r>
                      <a:r>
                        <a:rPr lang="en-US" sz="1600" dirty="0" err="1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abcdefghijklmnopqrstuvwxyzABCDEFGHIJKLMNOPQRSTUVWXYZ</a:t>
                      </a:r>
                      <a:r>
                        <a:rPr lang="en-US" sz="1600" dirty="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'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string.ascii_lowercase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'abcdefghijklmnopqrstuvwxyz'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string.ascii_uppercase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'ABCDEFGHIJKLMNOPQRSTUVWXYZ'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string.digits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'0123456789'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string.hexdigits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'0123456789abcdefABCDEF'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string.octdigits</a:t>
                      </a:r>
                      <a:endParaRPr lang="en-US" sz="1600" dirty="0">
                        <a:latin typeface="M+ 1m" panose="020B0509020203020207" pitchFamily="49" charset="-128"/>
                        <a:ea typeface="M+ 1m" panose="020B0509020203020207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'01234567'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string.punctuation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'!"#$%&amp;\'()*+,-./:;&lt;=&gt;?@[\\]^_`{|}~'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string.printable</a:t>
                      </a:r>
                      <a:endParaRPr lang="en-US" sz="1600" dirty="0">
                        <a:latin typeface="M+ 1m" panose="020B0509020203020207" pitchFamily="49" charset="-128"/>
                        <a:ea typeface="M+ 1m" panose="020B0509020203020207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digits + letters + punctuation + whitespace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string.whitespace</a:t>
                      </a:r>
                      <a:endParaRPr lang="en-US" sz="1600" dirty="0">
                        <a:latin typeface="M+ 1m" panose="020B0509020203020207" pitchFamily="49" charset="-128"/>
                        <a:ea typeface="M+ 1m" panose="020B0509020203020207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space + tab + linefeed + return + </a:t>
                      </a:r>
                      <a:r>
                        <a:rPr lang="en-US" sz="1600" dirty="0" err="1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formfeed</a:t>
                      </a:r>
                      <a:r>
                        <a:rPr lang="en-US" sz="1600" dirty="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 + vertical tab </a:t>
                      </a:r>
                    </a:p>
                    <a:p>
                      <a:r>
                        <a:rPr lang="en-US" sz="1600" dirty="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(on most systems)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62000" y="1600200"/>
            <a:ext cx="7620000" cy="9144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66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string</a:t>
            </a:r>
          </a:p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string.digits</a:t>
            </a: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'0123456789'</a:t>
            </a:r>
          </a:p>
          <a:p>
            <a:endParaRPr lang="en-US" dirty="0">
              <a:solidFill>
                <a:srgbClr val="4070A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endParaRPr lang="en-US" dirty="0">
              <a:solidFill>
                <a:srgbClr val="4070A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endParaRPr lang="en-US" dirty="0">
              <a:solidFill>
                <a:srgbClr val="4070A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endParaRPr lang="en-US" dirty="0">
              <a:solidFill>
                <a:srgbClr val="4070A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</p:spPr>
        <p:txBody>
          <a:bodyPr/>
          <a:lstStyle/>
          <a:p>
            <a:r>
              <a:rPr lang="en-US" dirty="0"/>
              <a:t>https://docs.python.org/3/library/string.html</a:t>
            </a:r>
          </a:p>
        </p:txBody>
      </p:sp>
    </p:spTree>
    <p:extLst>
      <p:ext uri="{BB962C8B-B14F-4D97-AF65-F5344CB8AC3E}">
        <p14:creationId xmlns:p14="http://schemas.microsoft.com/office/powerpoint/2010/main" val="389829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String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Method </a:t>
            </a:r>
            <a:r>
              <a:rPr lang="th-TH" sz="3200" dirty="0"/>
              <a:t>มีลักษณะคล้ายฟังก์ชัน</a:t>
            </a:r>
          </a:p>
          <a:p>
            <a:pPr lvl="1"/>
            <a:r>
              <a:rPr lang="th-TH" sz="2800" dirty="0"/>
              <a:t>รับค่า </a:t>
            </a:r>
            <a:r>
              <a:rPr lang="en-US" sz="2800" dirty="0"/>
              <a:t>Argument </a:t>
            </a:r>
            <a:r>
              <a:rPr lang="th-TH" sz="2800" dirty="0"/>
              <a:t>และมีการคืนค่าผลลัพธ์</a:t>
            </a:r>
          </a:p>
          <a:p>
            <a:pPr lvl="1"/>
            <a:r>
              <a:rPr lang="th-TH" sz="2800" dirty="0"/>
              <a:t>แต่ </a:t>
            </a:r>
            <a:r>
              <a:rPr lang="en-US" sz="2800" dirty="0"/>
              <a:t>Syntax </a:t>
            </a:r>
            <a:r>
              <a:rPr lang="th-TH" sz="2800" dirty="0"/>
              <a:t>การเรียกใช้ต่างจากฟังก์ชัน</a:t>
            </a:r>
            <a:endParaRPr lang="en-US" sz="2800" dirty="0"/>
          </a:p>
          <a:p>
            <a:r>
              <a:rPr lang="th-TH" sz="3200" dirty="0"/>
              <a:t>ตัวอย่างเช่น </a:t>
            </a:r>
            <a:r>
              <a:rPr lang="en-US" sz="3200" dirty="0"/>
              <a:t>Method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upper()</a:t>
            </a:r>
            <a:r>
              <a:rPr lang="en-US" sz="3200" dirty="0"/>
              <a:t> </a:t>
            </a:r>
            <a:r>
              <a:rPr lang="th-TH" sz="3200" dirty="0"/>
              <a:t>รับค่า </a:t>
            </a:r>
            <a:r>
              <a:rPr lang="en-US" sz="3200" dirty="0"/>
              <a:t>String </a:t>
            </a:r>
            <a:r>
              <a:rPr lang="th-TH" sz="3200" dirty="0"/>
              <a:t>แล้ว </a:t>
            </a:r>
            <a:r>
              <a:rPr lang="en-US" sz="3200" dirty="0"/>
              <a:t>Return String </a:t>
            </a:r>
            <a:r>
              <a:rPr lang="th-TH" sz="3200" dirty="0"/>
              <a:t>ใหม่ที่เป็นตัวพิมพ์ใหญ่ทั้งหมด </a:t>
            </a:r>
            <a:r>
              <a:rPr lang="en-US" sz="3200" dirty="0"/>
              <a:t>(Uppercase) </a:t>
            </a:r>
          </a:p>
          <a:p>
            <a:pPr lvl="1"/>
            <a:r>
              <a:rPr lang="th-TH" sz="2800" dirty="0"/>
              <a:t>แทนที่จะเรียกใช้ด้วย</a:t>
            </a:r>
            <a:r>
              <a:rPr lang="en-US" sz="2800" dirty="0"/>
              <a:t> Syntax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upper(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word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8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800" dirty="0"/>
              <a:t>Syntax </a:t>
            </a:r>
            <a:r>
              <a:rPr lang="th-TH" sz="2800" dirty="0"/>
              <a:t>ที่ถูกต้องของ </a:t>
            </a:r>
            <a:r>
              <a:rPr lang="en-US" sz="2800" dirty="0"/>
              <a:t>String Method </a:t>
            </a:r>
            <a:r>
              <a:rPr lang="th-TH" sz="2800" dirty="0"/>
              <a:t>คือ </a:t>
            </a:r>
            <a:r>
              <a:rPr lang="en-US" sz="2000" b="0" i="1" dirty="0" err="1">
                <a:latin typeface="Consolas" panose="020B0609020204030204" pitchFamily="49" charset="0"/>
                <a:cs typeface="Consolas" panose="020B0609020204030204" pitchFamily="49" charset="0"/>
              </a:rPr>
              <a:t>word</a:t>
            </a:r>
            <a:r>
              <a:rPr lang="en-US" sz="24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upper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endParaRPr lang="th-TH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5295088"/>
            <a:ext cx="7620000" cy="128016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 =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'banana'</a:t>
            </a:r>
          </a:p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new_word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word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upper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new_word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BANANA</a:t>
            </a:r>
            <a:endParaRPr lang="en-US" dirty="0">
              <a:solidFill>
                <a:srgbClr val="4070A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709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Displaying Strings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3200" dirty="0"/>
              <a:t>ในกรณีที่ </a:t>
            </a:r>
            <a:r>
              <a:rPr lang="en-US" sz="3200" dirty="0"/>
              <a:t>String </a:t>
            </a:r>
            <a:r>
              <a:rPr lang="th-TH" sz="3200" dirty="0"/>
              <a:t>ประกอบด้วย </a:t>
            </a:r>
            <a:r>
              <a:rPr lang="en-US" sz="3200" dirty="0"/>
              <a:t>Escaped Characters</a:t>
            </a:r>
            <a:r>
              <a:rPr lang="th-TH" sz="3200" dirty="0"/>
              <a:t> เราสามารถใช้ฟังก์ชัน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print()</a:t>
            </a:r>
            <a:r>
              <a:rPr lang="en-US" sz="3200" dirty="0"/>
              <a:t> </a:t>
            </a:r>
            <a:r>
              <a:rPr lang="th-TH" sz="3200" dirty="0"/>
              <a:t>ในการแสดง </a:t>
            </a:r>
            <a:r>
              <a:rPr lang="en-US" sz="3200" dirty="0"/>
              <a:t>Output </a:t>
            </a:r>
            <a:r>
              <a:rPr lang="th-TH" sz="3200" dirty="0"/>
              <a:t>ที่อ่านง่ายขึ้น</a:t>
            </a:r>
            <a:endParaRPr lang="en-US" sz="32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6664" y="3200400"/>
            <a:ext cx="7615335" cy="32004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'"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Isn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\'t," she said.'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'"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Isn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\'t," she said.'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'"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Isn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\'t," she said.'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"Isn't," she said.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400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'First line.\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nSecond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line.'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  </a:t>
            </a:r>
            <a:r>
              <a:rPr lang="th-TH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			</a:t>
            </a:r>
            <a:r>
              <a:rPr lang="en-US" i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\n is included in the output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'First line.\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nSecond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line.'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400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(s)  </a:t>
            </a:r>
            <a:r>
              <a:rPr lang="th-TH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	</a:t>
            </a:r>
            <a:r>
              <a:rPr lang="en-US" i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with print(), \n produces a new line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First line.</a:t>
            </a:r>
            <a:endParaRPr lang="en-US" dirty="0">
              <a:solidFill>
                <a:schemeClr val="tx1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Second line.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8998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800600"/>
          </a:xfr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</a:pPr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count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sub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[,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start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[,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end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]])</a:t>
            </a:r>
          </a:p>
          <a:p>
            <a:pPr lvl="1">
              <a:lnSpc>
                <a:spcPct val="90000"/>
              </a:lnSpc>
            </a:pPr>
            <a:r>
              <a:rPr lang="th-TH" sz="2800" dirty="0">
                <a:solidFill>
                  <a:prstClr val="black"/>
                </a:solidFill>
              </a:rPr>
              <a:t>นับจำนวนครั้ง </a:t>
            </a:r>
            <a:r>
              <a:rPr lang="en-US" sz="2800" dirty="0">
                <a:solidFill>
                  <a:prstClr val="black"/>
                </a:solidFill>
              </a:rPr>
              <a:t>(non-overlapping) </a:t>
            </a:r>
            <a:r>
              <a:rPr lang="th-TH" sz="2800" dirty="0">
                <a:solidFill>
                  <a:prstClr val="black"/>
                </a:solidFill>
              </a:rPr>
              <a:t>ที่ </a:t>
            </a:r>
            <a:r>
              <a:rPr lang="en-US" sz="2800" dirty="0">
                <a:solidFill>
                  <a:prstClr val="black"/>
                </a:solidFill>
              </a:rPr>
              <a:t>Substring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sub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th-TH" sz="2800" dirty="0">
                <a:solidFill>
                  <a:prstClr val="black"/>
                </a:solidFill>
              </a:rPr>
              <a:t>ปรากฏใน </a:t>
            </a:r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th-TH" sz="2800" dirty="0">
                <a:solidFill>
                  <a:prstClr val="black"/>
                </a:solidFill>
              </a:rPr>
              <a:t>โดยสามารถใช้ </a:t>
            </a:r>
            <a:r>
              <a:rPr lang="en-US" sz="2800" dirty="0">
                <a:solidFill>
                  <a:prstClr val="black"/>
                </a:solidFill>
              </a:rPr>
              <a:t>Optional Parameter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start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th-TH" sz="2800" dirty="0">
                <a:solidFill>
                  <a:prstClr val="black"/>
                </a:solidFill>
              </a:rPr>
              <a:t>และ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end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th-TH" sz="2800" dirty="0">
                <a:solidFill>
                  <a:prstClr val="black"/>
                </a:solidFill>
              </a:rPr>
              <a:t>เพื่อระบุช่วง </a:t>
            </a:r>
            <a:r>
              <a:rPr lang="en-US" sz="2800" dirty="0">
                <a:solidFill>
                  <a:prstClr val="black"/>
                </a:solidFill>
              </a:rPr>
              <a:t>index </a:t>
            </a:r>
            <a:r>
              <a:rPr lang="th-TH" sz="2800" dirty="0">
                <a:solidFill>
                  <a:prstClr val="black"/>
                </a:solidFill>
              </a:rPr>
              <a:t>ที่ค้นหาโดยตีความในลักษณะเดียวกันกับ </a:t>
            </a:r>
            <a:r>
              <a:rPr lang="en-US" sz="2800" dirty="0">
                <a:solidFill>
                  <a:prstClr val="black"/>
                </a:solidFill>
              </a:rPr>
              <a:t>slicing</a:t>
            </a:r>
          </a:p>
          <a:p>
            <a:pPr lvl="1">
              <a:lnSpc>
                <a:spcPct val="90000"/>
              </a:lnSpc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lnSpc>
                <a:spcPct val="90000"/>
              </a:lnSpc>
            </a:pPr>
            <a:endParaRPr lang="en-US" sz="1400" dirty="0">
              <a:solidFill>
                <a:prstClr val="black"/>
              </a:solidFill>
            </a:endParaRPr>
          </a:p>
          <a:p>
            <a:pPr marL="411480" lvl="1" indent="0">
              <a:lnSpc>
                <a:spcPct val="90000"/>
              </a:lnSpc>
              <a:buNone/>
            </a:pPr>
            <a:endParaRPr lang="en-US" sz="1400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endswith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suffix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[,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start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[,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end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]])</a:t>
            </a:r>
          </a:p>
          <a:p>
            <a:pPr lvl="1">
              <a:buClr>
                <a:srgbClr val="FEB80A"/>
              </a:buClr>
            </a:pPr>
            <a:r>
              <a:rPr lang="th-TH" sz="2800" dirty="0">
                <a:solidFill>
                  <a:prstClr val="black"/>
                </a:solidFill>
              </a:rPr>
              <a:t>คืนค่า </a:t>
            </a:r>
            <a:r>
              <a:rPr lang="en-US" sz="20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th-TH" sz="2800" dirty="0">
                <a:solidFill>
                  <a:prstClr val="black"/>
                </a:solidFill>
              </a:rPr>
              <a:t>ถ้า </a:t>
            </a:r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th-TH" sz="2800" dirty="0">
                <a:solidFill>
                  <a:prstClr val="black"/>
                </a:solidFill>
              </a:rPr>
              <a:t>ลงท้ายด้วย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suffix</a:t>
            </a:r>
          </a:p>
          <a:p>
            <a:pPr marL="411480" lvl="1" indent="0">
              <a:buClr>
                <a:srgbClr val="FEB80A"/>
              </a:buClr>
              <a:buNone/>
            </a:pPr>
            <a:endParaRPr lang="en-US" sz="1400" b="0" i="1" dirty="0"/>
          </a:p>
          <a:p>
            <a:pPr marL="411480" lvl="1" indent="0">
              <a:buClr>
                <a:srgbClr val="FEB80A"/>
              </a:buClr>
              <a:buNone/>
            </a:pPr>
            <a:endParaRPr lang="en-US" sz="1400" b="0" i="1" dirty="0"/>
          </a:p>
          <a:p>
            <a:pPr marL="411480" lvl="1" indent="0">
              <a:buClr>
                <a:srgbClr val="FEB80A"/>
              </a:buClr>
              <a:buNone/>
            </a:pPr>
            <a:endParaRPr lang="en-US" sz="1400" b="0" i="1" dirty="0"/>
          </a:p>
          <a:p>
            <a:pPr>
              <a:lnSpc>
                <a:spcPct val="90000"/>
              </a:lnSpc>
            </a:pPr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find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sub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[,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start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[,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end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]])</a:t>
            </a:r>
          </a:p>
          <a:p>
            <a:pPr lvl="1">
              <a:buClr>
                <a:srgbClr val="FEB80A"/>
              </a:buClr>
            </a:pPr>
            <a:r>
              <a:rPr lang="th-TH" sz="2800" dirty="0">
                <a:solidFill>
                  <a:prstClr val="black"/>
                </a:solidFill>
              </a:rPr>
              <a:t>คืนค่า </a:t>
            </a:r>
            <a:r>
              <a:rPr lang="en-US" sz="2800" dirty="0">
                <a:solidFill>
                  <a:prstClr val="black"/>
                </a:solidFill>
              </a:rPr>
              <a:t>index </a:t>
            </a:r>
            <a:r>
              <a:rPr lang="th-TH" sz="2800" dirty="0">
                <a:solidFill>
                  <a:prstClr val="black"/>
                </a:solidFill>
              </a:rPr>
              <a:t>แรกที่พบ</a:t>
            </a:r>
            <a:r>
              <a:rPr lang="en-US" sz="2800" dirty="0">
                <a:solidFill>
                  <a:prstClr val="black"/>
                </a:solidFill>
              </a:rPr>
              <a:t> Substring</a:t>
            </a:r>
            <a:r>
              <a:rPr lang="th-TH" sz="2800" dirty="0">
                <a:solidFill>
                  <a:prstClr val="black"/>
                </a:solidFill>
              </a:rPr>
              <a:t>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sub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th-TH" sz="2800" dirty="0">
                <a:solidFill>
                  <a:prstClr val="black"/>
                </a:solidFill>
              </a:rPr>
              <a:t>ใน </a:t>
            </a:r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th-TH" sz="2800" dirty="0">
                <a:solidFill>
                  <a:prstClr val="black"/>
                </a:solidFill>
              </a:rPr>
              <a:t>และ </a:t>
            </a:r>
            <a:r>
              <a:rPr lang="en-US" sz="2800" dirty="0">
                <a:solidFill>
                  <a:prstClr val="black"/>
                </a:solidFill>
              </a:rPr>
              <a:t>-1 </a:t>
            </a:r>
            <a:r>
              <a:rPr lang="th-TH" sz="2800" dirty="0">
                <a:solidFill>
                  <a:prstClr val="black"/>
                </a:solidFill>
              </a:rPr>
              <a:t>หากไม่พบ</a:t>
            </a:r>
            <a:endParaRPr lang="en-US" sz="28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3171216"/>
            <a:ext cx="3657600" cy="64008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banana'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count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na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endParaRPr lang="th-TH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</p:spPr>
        <p:txBody>
          <a:bodyPr/>
          <a:lstStyle/>
          <a:p>
            <a:r>
              <a:rPr lang="en-US" dirty="0"/>
              <a:t>https://docs.python.org/3/library/stdtypes.html#string-methods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String Methods [2]</a:t>
            </a:r>
          </a:p>
        </p:txBody>
      </p:sp>
      <p:sp>
        <p:nvSpPr>
          <p:cNvPr id="7" name="Rectangle 6"/>
          <p:cNvSpPr/>
          <p:nvPr/>
        </p:nvSpPr>
        <p:spPr>
          <a:xfrm>
            <a:off x="4724400" y="3171216"/>
            <a:ext cx="3657600" cy="64008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aaaaa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count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'aa'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4724400"/>
            <a:ext cx="7620000" cy="64008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'Quadruple'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endswith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uple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  <a:endParaRPr lang="th-TH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3072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800600"/>
          </a:xfrm>
        </p:spPr>
        <p:txBody>
          <a:bodyPr>
            <a:normAutofit/>
          </a:bodyPr>
          <a:lstStyle/>
          <a:p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isalpha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lvl="1"/>
            <a:r>
              <a:rPr lang="th-TH" sz="2800" dirty="0"/>
              <a:t>คืนค่า </a:t>
            </a:r>
            <a:r>
              <a:rPr lang="en-US" sz="20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sz="2800" dirty="0"/>
              <a:t> </a:t>
            </a:r>
            <a:r>
              <a:rPr lang="th-TH" sz="2800" dirty="0"/>
              <a:t>ก็ต่อเมื่อไม่ใช่ </a:t>
            </a:r>
            <a:r>
              <a:rPr lang="en-US" sz="2800" dirty="0"/>
              <a:t>String </a:t>
            </a:r>
            <a:r>
              <a:rPr lang="th-TH" sz="2800" dirty="0"/>
              <a:t>ว่างและอักขระทุกตัวเป็นตัวอักษร </a:t>
            </a:r>
            <a:r>
              <a:rPr lang="en-US" sz="2800" dirty="0"/>
              <a:t>(</a:t>
            </a:r>
            <a:r>
              <a:rPr lang="en-US" sz="2800" dirty="0">
                <a:solidFill>
                  <a:srgbClr val="C00000"/>
                </a:solidFill>
              </a:rPr>
              <a:t>Alphabetic</a:t>
            </a:r>
            <a:r>
              <a:rPr lang="en-US" sz="2800" dirty="0"/>
              <a:t>)</a:t>
            </a:r>
            <a:endParaRPr lang="en-US" sz="2800" dirty="0">
              <a:solidFill>
                <a:srgbClr val="0070C0"/>
              </a:solidFill>
            </a:endParaRPr>
          </a:p>
          <a:p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isdigit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lvl="1"/>
            <a:r>
              <a:rPr lang="th-TH" sz="2800" dirty="0"/>
              <a:t>คืนค่า </a:t>
            </a:r>
            <a:r>
              <a:rPr lang="en-US" sz="20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th-TH" sz="2400" dirty="0"/>
              <a:t> </a:t>
            </a:r>
            <a:r>
              <a:rPr lang="th-TH" sz="2800" dirty="0"/>
              <a:t>ก็ต่อเมื่อไม่ใช่ </a:t>
            </a:r>
            <a:r>
              <a:rPr lang="en-US" sz="2800" dirty="0"/>
              <a:t>String </a:t>
            </a:r>
            <a:r>
              <a:rPr lang="th-TH" sz="2800" dirty="0"/>
              <a:t>ว่างและอักขระทุกตัวเป็นตัวเลข </a:t>
            </a:r>
            <a:r>
              <a:rPr lang="en-US" sz="2800" dirty="0"/>
              <a:t>(</a:t>
            </a:r>
            <a:r>
              <a:rPr lang="en-US" sz="2800" dirty="0">
                <a:solidFill>
                  <a:srgbClr val="C00000"/>
                </a:solidFill>
              </a:rPr>
              <a:t>Numeric</a:t>
            </a:r>
            <a:r>
              <a:rPr lang="en-US" sz="2800" dirty="0"/>
              <a:t>)</a:t>
            </a:r>
            <a:endParaRPr lang="en-US" sz="2800" dirty="0">
              <a:solidFill>
                <a:srgbClr val="0070C0"/>
              </a:solidFill>
            </a:endParaRPr>
          </a:p>
          <a:p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islower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lvl="1"/>
            <a:r>
              <a:rPr lang="th-TH" sz="2800" dirty="0"/>
              <a:t>คืนค่า </a:t>
            </a:r>
            <a:r>
              <a:rPr lang="en-US" sz="20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th-TH" sz="2400" dirty="0"/>
              <a:t> </a:t>
            </a:r>
            <a:r>
              <a:rPr lang="th-TH" sz="2800" dirty="0"/>
              <a:t>ก็ต่อเมื่อมี</a:t>
            </a:r>
            <a:r>
              <a:rPr lang="th-TH" sz="2800" u="sng" dirty="0"/>
              <a:t>อักษร</a:t>
            </a:r>
            <a:r>
              <a:rPr lang="th-TH" sz="2800" dirty="0"/>
              <a:t>ชนิดที่มีแยกตัวพิมพ์เล็ก</a:t>
            </a:r>
            <a:r>
              <a:rPr lang="en-US" sz="2800" dirty="0"/>
              <a:t>-</a:t>
            </a:r>
            <a:r>
              <a:rPr lang="th-TH" sz="2800" dirty="0"/>
              <a:t>ใหญ่ </a:t>
            </a:r>
            <a:r>
              <a:rPr lang="en-US" sz="2800" dirty="0"/>
              <a:t>(Cased Characters) </a:t>
            </a:r>
            <a:r>
              <a:rPr lang="th-TH" sz="2800" dirty="0"/>
              <a:t>อย่างน้อย </a:t>
            </a:r>
            <a:r>
              <a:rPr lang="en-US" sz="2800" dirty="0"/>
              <a:t>1 </a:t>
            </a:r>
            <a:r>
              <a:rPr lang="th-TH" sz="2800" dirty="0"/>
              <a:t>ตัว</a:t>
            </a:r>
            <a:r>
              <a:rPr lang="en-US" sz="2800" dirty="0"/>
              <a:t> </a:t>
            </a:r>
            <a:r>
              <a:rPr lang="th-TH" sz="2800" dirty="0"/>
              <a:t>และทุกตัวเป็นตัวพิมพ์เล็ก </a:t>
            </a:r>
            <a:r>
              <a:rPr lang="en-US" sz="2800" dirty="0"/>
              <a:t>(</a:t>
            </a:r>
            <a:r>
              <a:rPr lang="en-US" sz="2800" dirty="0">
                <a:solidFill>
                  <a:srgbClr val="C00000"/>
                </a:solidFill>
              </a:rPr>
              <a:t>Lowercase</a:t>
            </a:r>
            <a:r>
              <a:rPr lang="en-US" sz="2800" dirty="0"/>
              <a:t>)</a:t>
            </a:r>
            <a:endParaRPr lang="en-US" sz="2800" dirty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</a:pPr>
            <a:endParaRPr lang="en-US" sz="1400" dirty="0">
              <a:solidFill>
                <a:prstClr val="black"/>
              </a:solidFill>
            </a:endParaRPr>
          </a:p>
          <a:p>
            <a:pPr marL="411480" lvl="1" indent="0">
              <a:lnSpc>
                <a:spcPct val="90000"/>
              </a:lnSpc>
              <a:buNone/>
            </a:pPr>
            <a:endParaRPr lang="en-US" sz="1400" dirty="0">
              <a:solidFill>
                <a:srgbClr val="0070C0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</p:spPr>
        <p:txBody>
          <a:bodyPr/>
          <a:lstStyle/>
          <a:p>
            <a:r>
              <a:rPr lang="en-US" dirty="0"/>
              <a:t>https://docs.python.org/3/library/stdtypes.html#string-methods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String Methods [3]</a:t>
            </a:r>
          </a:p>
        </p:txBody>
      </p:sp>
    </p:spTree>
    <p:extLst>
      <p:ext uri="{BB962C8B-B14F-4D97-AF65-F5344CB8AC3E}">
        <p14:creationId xmlns:p14="http://schemas.microsoft.com/office/powerpoint/2010/main" val="29654249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800600"/>
          </a:xfrm>
        </p:spPr>
        <p:txBody>
          <a:bodyPr>
            <a:normAutofit/>
          </a:bodyPr>
          <a:lstStyle/>
          <a:p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isspace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lvl="1"/>
            <a:r>
              <a:rPr lang="th-TH" sz="2800" dirty="0"/>
              <a:t>คืนค่า </a:t>
            </a:r>
            <a:r>
              <a:rPr lang="en-US" sz="20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sz="2800" dirty="0"/>
              <a:t> </a:t>
            </a:r>
            <a:r>
              <a:rPr lang="th-TH" sz="2800" dirty="0"/>
              <a:t>ก็ต่อเมื่อไม่ใช่ </a:t>
            </a:r>
            <a:r>
              <a:rPr lang="en-US" sz="2800" dirty="0"/>
              <a:t>String </a:t>
            </a:r>
            <a:r>
              <a:rPr lang="th-TH" sz="2800" dirty="0"/>
              <a:t>ว่างและอักขระทุกตัวเป็นอักขระ </a:t>
            </a:r>
            <a:r>
              <a:rPr lang="en-US" sz="2800" dirty="0">
                <a:solidFill>
                  <a:srgbClr val="C00000"/>
                </a:solidFill>
              </a:rPr>
              <a:t>Whitespace</a:t>
            </a:r>
          </a:p>
          <a:p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isupper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lvl="1"/>
            <a:r>
              <a:rPr lang="th-TH" sz="2800" dirty="0"/>
              <a:t>คืนค่า </a:t>
            </a:r>
            <a:r>
              <a:rPr lang="en-US" sz="20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sz="2800" dirty="0"/>
              <a:t> </a:t>
            </a:r>
            <a:r>
              <a:rPr lang="th-TH" sz="2800" dirty="0"/>
              <a:t>ก็ต่อเมื่อมี </a:t>
            </a:r>
            <a:r>
              <a:rPr lang="en-US" sz="2800" u="sng" dirty="0"/>
              <a:t>Cased Character</a:t>
            </a:r>
            <a:r>
              <a:rPr lang="en-US" sz="2800" dirty="0"/>
              <a:t> </a:t>
            </a:r>
            <a:r>
              <a:rPr lang="th-TH" sz="2800" dirty="0"/>
              <a:t>อย่างน้อย </a:t>
            </a:r>
            <a:r>
              <a:rPr lang="en-US" sz="2800" dirty="0"/>
              <a:t>1 </a:t>
            </a:r>
            <a:r>
              <a:rPr lang="th-TH" sz="2800" dirty="0"/>
              <a:t>ตัว</a:t>
            </a:r>
            <a:r>
              <a:rPr lang="en-US" sz="2800" dirty="0"/>
              <a:t> </a:t>
            </a:r>
            <a:r>
              <a:rPr lang="th-TH" sz="2800" dirty="0"/>
              <a:t>และทุกตัวเป็นตัวพิมพ์ใหญ่ </a:t>
            </a:r>
            <a:r>
              <a:rPr lang="en-US" sz="2800" dirty="0"/>
              <a:t>(</a:t>
            </a:r>
            <a:r>
              <a:rPr lang="en-US" sz="2800" dirty="0">
                <a:solidFill>
                  <a:srgbClr val="C00000"/>
                </a:solidFill>
              </a:rPr>
              <a:t>Uppercase</a:t>
            </a:r>
            <a:r>
              <a:rPr lang="en-US" sz="2800" dirty="0"/>
              <a:t>)</a:t>
            </a:r>
            <a:endParaRPr lang="en-US" sz="1400" dirty="0">
              <a:solidFill>
                <a:prstClr val="blac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replace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old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[,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count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])</a:t>
            </a:r>
          </a:p>
          <a:p>
            <a:pPr lvl="1">
              <a:lnSpc>
                <a:spcPct val="90000"/>
              </a:lnSpc>
            </a:pPr>
            <a:r>
              <a:rPr lang="th-TH" sz="2800" dirty="0">
                <a:solidFill>
                  <a:prstClr val="black"/>
                </a:solidFill>
              </a:rPr>
              <a:t>สร้าง </a:t>
            </a:r>
            <a:r>
              <a:rPr lang="en-US" sz="2800" dirty="0">
                <a:solidFill>
                  <a:prstClr val="black"/>
                </a:solidFill>
              </a:rPr>
              <a:t>String </a:t>
            </a:r>
            <a:r>
              <a:rPr lang="th-TH" sz="2800" dirty="0">
                <a:solidFill>
                  <a:prstClr val="black"/>
                </a:solidFill>
              </a:rPr>
              <a:t>ใหม่จาก </a:t>
            </a:r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th-TH" sz="2800" dirty="0">
                <a:solidFill>
                  <a:prstClr val="black"/>
                </a:solidFill>
              </a:rPr>
              <a:t>โดยแทนที่ </a:t>
            </a:r>
            <a:r>
              <a:rPr lang="en-US" sz="2800" dirty="0">
                <a:solidFill>
                  <a:prstClr val="black"/>
                </a:solidFill>
              </a:rPr>
              <a:t>Substring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old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th-TH" sz="2800" dirty="0">
                <a:solidFill>
                  <a:prstClr val="black"/>
                </a:solidFill>
              </a:rPr>
              <a:t>ด้วย </a:t>
            </a:r>
            <a:r>
              <a:rPr lang="en-US" sz="2800" dirty="0">
                <a:solidFill>
                  <a:prstClr val="black"/>
                </a:solidFill>
              </a:rPr>
              <a:t>Substring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th-TH" sz="2800" dirty="0">
                <a:solidFill>
                  <a:prstClr val="black"/>
                </a:solidFill>
              </a:rPr>
              <a:t>โดยสามารถใช้ </a:t>
            </a:r>
            <a:r>
              <a:rPr lang="en-US" sz="2800" dirty="0">
                <a:solidFill>
                  <a:prstClr val="black"/>
                </a:solidFill>
              </a:rPr>
              <a:t>Optional Parameter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count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th-TH" sz="2800" dirty="0">
                <a:solidFill>
                  <a:prstClr val="black"/>
                </a:solidFill>
              </a:rPr>
              <a:t>เพื่อระบุจำนวนครั้งที่ทำการแทนที่</a:t>
            </a:r>
            <a:endParaRPr lang="en-US" sz="1400" dirty="0">
              <a:solidFill>
                <a:prstClr val="black"/>
              </a:solidFill>
            </a:endParaRPr>
          </a:p>
          <a:p>
            <a:pPr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String Methods [4]</a:t>
            </a: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</p:spPr>
        <p:txBody>
          <a:bodyPr/>
          <a:lstStyle/>
          <a:p>
            <a:r>
              <a:rPr lang="en-US" dirty="0"/>
              <a:t>https://docs.python.org/3/library/stdtypes.html#string-methods</a:t>
            </a:r>
          </a:p>
        </p:txBody>
      </p:sp>
    </p:spTree>
    <p:extLst>
      <p:ext uri="{BB962C8B-B14F-4D97-AF65-F5344CB8AC3E}">
        <p14:creationId xmlns:p14="http://schemas.microsoft.com/office/powerpoint/2010/main" val="4655696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800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split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([</a:t>
            </a:r>
            <a:r>
              <a:rPr lang="en-US" sz="2000" b="0" i="1" dirty="0" err="1">
                <a:latin typeface="Consolas" panose="020B0609020204030204" pitchFamily="49" charset="0"/>
                <a:cs typeface="Consolas" panose="020B0609020204030204" pitchFamily="49" charset="0"/>
              </a:rPr>
              <a:t>sep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[, </a:t>
            </a:r>
            <a:r>
              <a:rPr lang="en-US" sz="2000" b="0" i="1" dirty="0" err="1">
                <a:latin typeface="Consolas" panose="020B0609020204030204" pitchFamily="49" charset="0"/>
                <a:cs typeface="Consolas" panose="020B0609020204030204" pitchFamily="49" charset="0"/>
              </a:rPr>
              <a:t>maxsplit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]])</a:t>
            </a:r>
          </a:p>
          <a:p>
            <a:pPr lvl="1">
              <a:lnSpc>
                <a:spcPct val="90000"/>
              </a:lnSpc>
            </a:pPr>
            <a:r>
              <a:rPr lang="th-TH" sz="2800" dirty="0">
                <a:solidFill>
                  <a:prstClr val="black"/>
                </a:solidFill>
              </a:rPr>
              <a:t>สร้าง </a:t>
            </a:r>
            <a:r>
              <a:rPr lang="en-US" sz="2800" dirty="0">
                <a:solidFill>
                  <a:prstClr val="black"/>
                </a:solidFill>
              </a:rPr>
              <a:t>List </a:t>
            </a:r>
            <a:r>
              <a:rPr lang="th-TH" sz="2800" dirty="0">
                <a:solidFill>
                  <a:prstClr val="black"/>
                </a:solidFill>
              </a:rPr>
              <a:t>ของ </a:t>
            </a:r>
            <a:r>
              <a:rPr lang="en-US" sz="2800" dirty="0">
                <a:solidFill>
                  <a:prstClr val="black"/>
                </a:solidFill>
              </a:rPr>
              <a:t>String </a:t>
            </a:r>
            <a:r>
              <a:rPr lang="th-TH" sz="2800" dirty="0">
                <a:solidFill>
                  <a:prstClr val="black"/>
                </a:solidFill>
              </a:rPr>
              <a:t>ย่อยที่เกิดจากการตัด </a:t>
            </a:r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th-TH" sz="2800" dirty="0">
                <a:solidFill>
                  <a:prstClr val="black"/>
                </a:solidFill>
              </a:rPr>
              <a:t>ด้วย </a:t>
            </a:r>
            <a:r>
              <a:rPr lang="en-US" sz="2800" dirty="0">
                <a:solidFill>
                  <a:prstClr val="black"/>
                </a:solidFill>
              </a:rPr>
              <a:t>String </a:t>
            </a:r>
            <a:r>
              <a:rPr lang="en-US" sz="2000" b="0" i="1" dirty="0" err="1">
                <a:latin typeface="Consolas" panose="020B0609020204030204" pitchFamily="49" charset="0"/>
                <a:cs typeface="Consolas" panose="020B0609020204030204" pitchFamily="49" charset="0"/>
              </a:rPr>
              <a:t>sep</a:t>
            </a:r>
            <a:r>
              <a:rPr lang="en-US" sz="2800" dirty="0">
                <a:solidFill>
                  <a:prstClr val="black"/>
                </a:solidFill>
              </a:rPr>
              <a:t> (Separator) </a:t>
            </a:r>
            <a:r>
              <a:rPr lang="th-TH" sz="2800" dirty="0">
                <a:solidFill>
                  <a:prstClr val="black"/>
                </a:solidFill>
              </a:rPr>
              <a:t>โดยสามารถใช้ </a:t>
            </a:r>
            <a:r>
              <a:rPr lang="en-US" sz="2800" dirty="0">
                <a:solidFill>
                  <a:prstClr val="black"/>
                </a:solidFill>
              </a:rPr>
              <a:t>Optional Parameter </a:t>
            </a:r>
            <a:r>
              <a:rPr lang="en-US" sz="2000" b="0" i="1" dirty="0" err="1">
                <a:latin typeface="Consolas" panose="020B0609020204030204" pitchFamily="49" charset="0"/>
                <a:cs typeface="Consolas" panose="020B0609020204030204" pitchFamily="49" charset="0"/>
              </a:rPr>
              <a:t>maxsplit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th-TH" sz="2800" dirty="0">
                <a:solidFill>
                  <a:prstClr val="black"/>
                </a:solidFill>
              </a:rPr>
              <a:t>เพื่อจำกัดจำนวนครั้งที่ทำการตัด</a:t>
            </a:r>
            <a:endParaRPr lang="en-US" sz="2800" dirty="0">
              <a:solidFill>
                <a:prstClr val="black"/>
              </a:solidFill>
            </a:endParaRPr>
          </a:p>
          <a:p>
            <a:pPr lvl="1">
              <a:lnSpc>
                <a:spcPct val="90000"/>
              </a:lnSpc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lnSpc>
                <a:spcPct val="90000"/>
              </a:lnSpc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lnSpc>
                <a:spcPct val="90000"/>
              </a:lnSpc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lnSpc>
                <a:spcPct val="90000"/>
              </a:lnSpc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lnSpc>
                <a:spcPct val="90000"/>
              </a:lnSpc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lnSpc>
                <a:spcPct val="90000"/>
              </a:lnSpc>
            </a:pPr>
            <a:endParaRPr lang="en-US" sz="1400" dirty="0">
              <a:solidFill>
                <a:prstClr val="black"/>
              </a:solidFill>
            </a:endParaRPr>
          </a:p>
          <a:p>
            <a:pPr marL="411480" lvl="1" indent="0">
              <a:lnSpc>
                <a:spcPct val="90000"/>
              </a:lnSpc>
              <a:buNone/>
            </a:pPr>
            <a:endParaRPr lang="en-US" sz="1400" dirty="0">
              <a:solidFill>
                <a:prstClr val="black"/>
              </a:solidFill>
            </a:endParaRPr>
          </a:p>
          <a:p>
            <a:pPr marL="411480" lvl="1" indent="0">
              <a:lnSpc>
                <a:spcPct val="90000"/>
              </a:lnSpc>
              <a:buNone/>
            </a:pPr>
            <a:r>
              <a:rPr lang="en-US" sz="2400" u="sng" dirty="0">
                <a:solidFill>
                  <a:prstClr val="black"/>
                </a:solidFill>
              </a:rPr>
              <a:t>Note</a:t>
            </a:r>
            <a:r>
              <a:rPr lang="en-US" sz="2400" dirty="0">
                <a:solidFill>
                  <a:prstClr val="black"/>
                </a:solidFill>
              </a:rPr>
              <a:t>: </a:t>
            </a:r>
            <a:r>
              <a:rPr lang="th-TH" sz="2400" dirty="0">
                <a:solidFill>
                  <a:prstClr val="black"/>
                </a:solidFill>
              </a:rPr>
              <a:t>ถ้าไม่ระบุ </a:t>
            </a:r>
            <a:r>
              <a:rPr lang="en-US" sz="1600" b="0" i="1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sep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th-TH" sz="2400" dirty="0">
                <a:solidFill>
                  <a:prstClr val="black"/>
                </a:solidFill>
              </a:rPr>
              <a:t>หรือ </a:t>
            </a:r>
            <a:r>
              <a:rPr lang="en-US" sz="1600" b="0" i="1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sep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th-TH" sz="2400" dirty="0">
                <a:solidFill>
                  <a:prstClr val="black"/>
                </a:solidFill>
              </a:rPr>
              <a:t>มีค่า </a:t>
            </a:r>
            <a:r>
              <a:rPr lang="en-US" sz="2400" dirty="0">
                <a:solidFill>
                  <a:prstClr val="black"/>
                </a:solidFill>
              </a:rPr>
              <a:t>None </a:t>
            </a:r>
            <a:r>
              <a:rPr lang="th-TH" sz="2400" dirty="0">
                <a:solidFill>
                  <a:prstClr val="black"/>
                </a:solidFill>
              </a:rPr>
              <a:t>การตัดจะถือว่าอักขระ</a:t>
            </a:r>
            <a:r>
              <a:rPr lang="en-US" sz="2400" dirty="0">
                <a:solidFill>
                  <a:prstClr val="black"/>
                </a:solidFill>
              </a:rPr>
              <a:t> whitespace </a:t>
            </a:r>
            <a:r>
              <a:rPr lang="th-TH" sz="2400" dirty="0">
                <a:solidFill>
                  <a:prstClr val="black"/>
                </a:solidFill>
              </a:rPr>
              <a:t>ที่ติดกันทั้งหมด เป็น</a:t>
            </a:r>
            <a:r>
              <a:rPr lang="en-US" sz="2400" dirty="0">
                <a:solidFill>
                  <a:prstClr val="black"/>
                </a:solidFill>
              </a:rPr>
              <a:t> Separator </a:t>
            </a:r>
            <a:r>
              <a:rPr lang="th-TH" sz="2400" dirty="0">
                <a:solidFill>
                  <a:prstClr val="black"/>
                </a:solidFill>
              </a:rPr>
              <a:t>ตัวเดียว</a:t>
            </a:r>
            <a:endParaRPr lang="en-US" sz="2400" dirty="0">
              <a:solidFill>
                <a:prstClr val="black"/>
              </a:solidFill>
            </a:endParaRPr>
          </a:p>
          <a:p>
            <a:pPr lvl="1">
              <a:lnSpc>
                <a:spcPct val="90000"/>
              </a:lnSpc>
            </a:pPr>
            <a:endParaRPr lang="th-TH" sz="1400" dirty="0">
              <a:solidFill>
                <a:prstClr val="black"/>
              </a:solidFill>
            </a:endParaRPr>
          </a:p>
          <a:p>
            <a:pPr marL="411480" lvl="1" indent="0">
              <a:lnSpc>
                <a:spcPct val="90000"/>
              </a:lnSpc>
              <a:buNone/>
            </a:pPr>
            <a:endParaRPr lang="en-US" sz="1400" dirty="0">
              <a:solidFill>
                <a:prstClr val="black"/>
              </a:solidFill>
            </a:endParaRPr>
          </a:p>
          <a:p>
            <a:pPr marL="411480" lvl="1" indent="0">
              <a:lnSpc>
                <a:spcPct val="90000"/>
              </a:lnSpc>
              <a:buNone/>
            </a:pPr>
            <a:endParaRPr lang="en-US" sz="1400" dirty="0">
              <a:solidFill>
                <a:srgbClr val="0070C0"/>
              </a:solidFill>
            </a:endParaRPr>
          </a:p>
          <a:p>
            <a:pPr marL="411480" lvl="1" indent="0">
              <a:buClr>
                <a:srgbClr val="FEB80A"/>
              </a:buClr>
              <a:buNone/>
            </a:pPr>
            <a:endParaRPr lang="en-US" sz="1400" b="0" i="1" dirty="0"/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String Methods [5]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3181738"/>
            <a:ext cx="7620000" cy="16002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'1,2,3'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.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split(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','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['1', '2', '3']</a:t>
            </a:r>
            <a:endParaRPr lang="en-US" sz="16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'1,2,3'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.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split(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','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maxsplit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1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['1</a:t>
            </a:r>
            <a:r>
              <a:rPr lang="en-US" sz="160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', '2,3']</a:t>
            </a:r>
            <a:endParaRPr lang="en-US" sz="16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'1,2,,3,'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.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split(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','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['1', '2', '', '3', '']</a:t>
            </a:r>
            <a:endParaRPr lang="en-US" sz="16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5562600"/>
            <a:ext cx="7620000" cy="10668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'1</a:t>
            </a:r>
            <a:r>
              <a:rPr lang="th-TH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2</a:t>
            </a:r>
            <a:r>
              <a:rPr lang="th-TH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3'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.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split()</a:t>
            </a:r>
            <a:endParaRPr lang="en-US" sz="16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['1', '2', '3']</a:t>
            </a:r>
            <a:endParaRPr lang="en-US" sz="16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</a:t>
            </a:r>
            <a:r>
              <a:rPr lang="th-TH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 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1</a:t>
            </a:r>
            <a:r>
              <a:rPr lang="th-TH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2</a:t>
            </a:r>
            <a:r>
              <a:rPr lang="th-TH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3</a:t>
            </a:r>
            <a:r>
              <a:rPr lang="th-TH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 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.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split()</a:t>
            </a:r>
            <a:endParaRPr lang="en-US" sz="16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['1', '2', '3']</a:t>
            </a:r>
            <a:endParaRPr lang="en-US" sz="16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754225" y="284700"/>
            <a:ext cx="7010399" cy="274637"/>
          </a:xfrm>
        </p:spPr>
        <p:txBody>
          <a:bodyPr/>
          <a:lstStyle/>
          <a:p>
            <a:r>
              <a:rPr lang="en-US" dirty="0"/>
              <a:t>https://docs.python.org/3/library/stdtypes.html#string-methods</a:t>
            </a:r>
          </a:p>
        </p:txBody>
      </p:sp>
    </p:spTree>
    <p:extLst>
      <p:ext uri="{BB962C8B-B14F-4D97-AF65-F5344CB8AC3E}">
        <p14:creationId xmlns:p14="http://schemas.microsoft.com/office/powerpoint/2010/main" val="12814965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762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splitline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b="0" i="1" dirty="0" err="1">
                <a:latin typeface="Consolas" panose="020B0609020204030204" pitchFamily="49" charset="0"/>
                <a:cs typeface="Consolas" panose="020B0609020204030204" pitchFamily="49" charset="0"/>
              </a:rPr>
              <a:t>keepend</a:t>
            </a:r>
            <a:r>
              <a:rPr lang="en-US" sz="2000" b="0" dirty="0">
                <a:latin typeface="Consolas" panose="020B0609020204030204" pitchFamily="49" charset="0"/>
                <a:cs typeface="Consolas" panose="020B0609020204030204" pitchFamily="49" charset="0"/>
              </a:rPr>
              <a:t>=False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th-TH" sz="2800" dirty="0">
                <a:solidFill>
                  <a:prstClr val="black"/>
                </a:solidFill>
              </a:rPr>
              <a:t>สร้าง </a:t>
            </a:r>
            <a:r>
              <a:rPr lang="en-US" sz="2800" dirty="0">
                <a:solidFill>
                  <a:prstClr val="black"/>
                </a:solidFill>
              </a:rPr>
              <a:t>List </a:t>
            </a:r>
            <a:r>
              <a:rPr lang="th-TH" sz="2800" dirty="0">
                <a:solidFill>
                  <a:prstClr val="black"/>
                </a:solidFill>
              </a:rPr>
              <a:t>ของ </a:t>
            </a:r>
            <a:r>
              <a:rPr lang="en-US" sz="2800" dirty="0">
                <a:solidFill>
                  <a:prstClr val="black"/>
                </a:solidFill>
              </a:rPr>
              <a:t>String </a:t>
            </a:r>
            <a:r>
              <a:rPr lang="th-TH" sz="2800" dirty="0">
                <a:solidFill>
                  <a:prstClr val="black"/>
                </a:solidFill>
              </a:rPr>
              <a:t>ย่อยที่เกิดจากแยกบรรทัด </a:t>
            </a:r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lang="en-US" sz="1400" dirty="0">
              <a:solidFill>
                <a:prstClr val="black"/>
              </a:solidFill>
            </a:endParaRPr>
          </a:p>
          <a:p>
            <a:pPr marL="411480" lvl="1" indent="0">
              <a:lnSpc>
                <a:spcPct val="90000"/>
              </a:lnSpc>
              <a:buNone/>
            </a:pPr>
            <a:endParaRPr lang="en-US" sz="1400" dirty="0">
              <a:solidFill>
                <a:srgbClr val="0070C0"/>
              </a:solidFill>
            </a:endParaRPr>
          </a:p>
          <a:p>
            <a:pPr marL="411480" lvl="1" indent="0">
              <a:buClr>
                <a:srgbClr val="FEB80A"/>
              </a:buClr>
              <a:buNone/>
            </a:pPr>
            <a:endParaRPr lang="en-US" sz="1400" b="0" i="1" dirty="0"/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String Methods [6]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5715000" y="2362200"/>
            <a:ext cx="3200400" cy="4191001"/>
          </a:xfrm>
          <a:prstGeom prst="rect">
            <a:avLst/>
          </a:prstGeom>
          <a:ln w="25400">
            <a:noFill/>
          </a:ln>
        </p:spPr>
        <p:txBody>
          <a:bodyPr lIns="45720" rIns="45720" anchor="ctr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36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36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32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28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2400" b="1" kern="1200" baseline="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Font typeface="Arial" pitchFamily="34" charset="0"/>
              <a:buNone/>
            </a:pPr>
            <a:r>
              <a:rPr lang="en-US" sz="1500" b="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endParaRPr lang="en-US" sz="1500" b="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Font typeface="Arial" pitchFamily="34" charset="0"/>
              <a:buNone/>
            </a:pPr>
            <a:r>
              <a:rPr lang="en-US" sz="1500" b="0" dirty="0">
                <a:latin typeface="Consolas" panose="020B0609020204030204" pitchFamily="49" charset="0"/>
                <a:cs typeface="Consolas" panose="020B0609020204030204" pitchFamily="49" charset="0"/>
              </a:rPr>
              <a:t>Lines with </a:t>
            </a:r>
            <a:r>
              <a:rPr lang="en-US" sz="15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splitlines</a:t>
            </a:r>
            <a:r>
              <a:rPr lang="en-US" sz="1500" b="0" dirty="0">
                <a:latin typeface="Consolas" panose="020B0609020204030204" pitchFamily="49" charset="0"/>
                <a:cs typeface="Consolas" panose="020B0609020204030204" pitchFamily="49" charset="0"/>
              </a:rPr>
              <a:t>():</a:t>
            </a:r>
          </a:p>
          <a:p>
            <a:pPr marL="114300" indent="0">
              <a:buFont typeface="Arial" pitchFamily="34" charset="0"/>
              <a:buNone/>
            </a:pPr>
            <a:r>
              <a:rPr lang="en-US" sz="1500" b="0" dirty="0">
                <a:latin typeface="Consolas" panose="020B0609020204030204" pitchFamily="49" charset="0"/>
                <a:cs typeface="Consolas" panose="020B0609020204030204" pitchFamily="49" charset="0"/>
              </a:rPr>
              <a:t> line: </a:t>
            </a:r>
          </a:p>
          <a:p>
            <a:pPr marL="114300" indent="0">
              <a:buFont typeface="Arial" pitchFamily="34" charset="0"/>
              <a:buNone/>
            </a:pPr>
            <a:r>
              <a:rPr lang="en-US" sz="1500" b="0" dirty="0">
                <a:latin typeface="Consolas" panose="020B0609020204030204" pitchFamily="49" charset="0"/>
                <a:cs typeface="Consolas" panose="020B0609020204030204" pitchFamily="49" charset="0"/>
              </a:rPr>
              <a:t> line: This is a sample</a:t>
            </a:r>
          </a:p>
          <a:p>
            <a:pPr marL="114300" indent="0">
              <a:buFont typeface="Arial" pitchFamily="34" charset="0"/>
              <a:buNone/>
            </a:pPr>
            <a:r>
              <a:rPr lang="en-US" sz="1500" b="0" dirty="0">
                <a:latin typeface="Consolas" panose="020B0609020204030204" pitchFamily="49" charset="0"/>
                <a:cs typeface="Consolas" panose="020B0609020204030204" pitchFamily="49" charset="0"/>
              </a:rPr>
              <a:t> line: multi-line</a:t>
            </a:r>
          </a:p>
          <a:p>
            <a:pPr marL="114300" indent="0">
              <a:buFont typeface="Arial" pitchFamily="34" charset="0"/>
              <a:buNone/>
            </a:pPr>
            <a:r>
              <a:rPr lang="en-US" sz="1500" b="0" dirty="0">
                <a:latin typeface="Consolas" panose="020B0609020204030204" pitchFamily="49" charset="0"/>
                <a:cs typeface="Consolas" panose="020B0609020204030204" pitchFamily="49" charset="0"/>
              </a:rPr>
              <a:t> line: string</a:t>
            </a:r>
          </a:p>
          <a:p>
            <a:pPr marL="114300" indent="0">
              <a:buFont typeface="Arial" pitchFamily="34" charset="0"/>
              <a:buNone/>
            </a:pPr>
            <a:r>
              <a:rPr lang="en-US" sz="1500" b="0" dirty="0">
                <a:solidFill>
                  <a:srgbClr val="C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==================</a:t>
            </a:r>
            <a:endParaRPr lang="en-US" sz="1500" b="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Font typeface="Arial" pitchFamily="34" charset="0"/>
              <a:buNone/>
            </a:pPr>
            <a:r>
              <a:rPr lang="en-US" sz="1500" b="0" dirty="0">
                <a:latin typeface="Consolas" panose="020B0609020204030204" pitchFamily="49" charset="0"/>
                <a:cs typeface="Consolas" panose="020B0609020204030204" pitchFamily="49" charset="0"/>
              </a:rPr>
              <a:t>Lines with </a:t>
            </a:r>
            <a:r>
              <a:rPr lang="en-US" sz="1500" b="0" dirty="0" err="1">
                <a:latin typeface="Consolas" panose="020B0609020204030204" pitchFamily="49" charset="0"/>
                <a:cs typeface="Consolas" panose="020B0609020204030204" pitchFamily="49" charset="0"/>
              </a:rPr>
              <a:t>splitLines</a:t>
            </a:r>
            <a:r>
              <a:rPr lang="en-US" sz="1500" b="0" dirty="0">
                <a:latin typeface="Consolas" panose="020B0609020204030204" pitchFamily="49" charset="0"/>
                <a:cs typeface="Consolas" panose="020B0609020204030204" pitchFamily="49" charset="0"/>
              </a:rPr>
              <a:t>(True):</a:t>
            </a:r>
          </a:p>
          <a:p>
            <a:pPr marL="114300" indent="0">
              <a:buFont typeface="Arial" pitchFamily="34" charset="0"/>
              <a:buNone/>
            </a:pPr>
            <a:r>
              <a:rPr lang="en-US" sz="1500" b="0" dirty="0">
                <a:latin typeface="Consolas" panose="020B0609020204030204" pitchFamily="49" charset="0"/>
                <a:cs typeface="Consolas" panose="020B0609020204030204" pitchFamily="49" charset="0"/>
              </a:rPr>
              <a:t> line: </a:t>
            </a:r>
          </a:p>
          <a:p>
            <a:pPr marL="114300" indent="0">
              <a:buFont typeface="Arial" pitchFamily="34" charset="0"/>
              <a:buNone/>
            </a:pPr>
            <a:endParaRPr lang="en-US" sz="1500" b="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Font typeface="Arial" pitchFamily="34" charset="0"/>
              <a:buNone/>
            </a:pPr>
            <a:r>
              <a:rPr lang="en-US" sz="1500" b="0" dirty="0">
                <a:latin typeface="Consolas" panose="020B0609020204030204" pitchFamily="49" charset="0"/>
                <a:cs typeface="Consolas" panose="020B0609020204030204" pitchFamily="49" charset="0"/>
              </a:rPr>
              <a:t> line: This is a sample</a:t>
            </a:r>
          </a:p>
          <a:p>
            <a:pPr marL="114300" indent="0">
              <a:buFont typeface="Arial" pitchFamily="34" charset="0"/>
              <a:buNone/>
            </a:pPr>
            <a:endParaRPr lang="en-US" sz="1500" b="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Font typeface="Arial" pitchFamily="34" charset="0"/>
              <a:buNone/>
            </a:pPr>
            <a:r>
              <a:rPr lang="en-US" sz="1500" b="0" dirty="0">
                <a:latin typeface="Consolas" panose="020B0609020204030204" pitchFamily="49" charset="0"/>
                <a:cs typeface="Consolas" panose="020B0609020204030204" pitchFamily="49" charset="0"/>
              </a:rPr>
              <a:t> line: multi-line</a:t>
            </a:r>
          </a:p>
          <a:p>
            <a:pPr marL="114300" indent="0">
              <a:buFont typeface="Arial" pitchFamily="34" charset="0"/>
              <a:buNone/>
            </a:pPr>
            <a:endParaRPr lang="en-US" sz="1500" b="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Font typeface="Arial" pitchFamily="34" charset="0"/>
              <a:buNone/>
            </a:pPr>
            <a:r>
              <a:rPr lang="en-US" sz="1500" b="0" dirty="0">
                <a:latin typeface="Consolas" panose="020B0609020204030204" pitchFamily="49" charset="0"/>
                <a:cs typeface="Consolas" panose="020B0609020204030204" pitchFamily="49" charset="0"/>
              </a:rPr>
              <a:t> line: string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2350700"/>
            <a:ext cx="4572000" cy="4191001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01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i="1" dirty="0">
                <a:solidFill>
                  <a:srgbClr val="808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"""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sz="1600" i="1" dirty="0">
                <a:solidFill>
                  <a:srgbClr val="808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This is a sample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sz="1600" i="1" dirty="0">
                <a:solidFill>
                  <a:srgbClr val="808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multi-line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sz="1600" i="1" dirty="0">
                <a:solidFill>
                  <a:srgbClr val="808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string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sz="1600" i="1" dirty="0">
                <a:solidFill>
                  <a:srgbClr val="808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"""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"Lines with </a:t>
            </a:r>
            <a:r>
              <a:rPr lang="en-US" sz="1600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splitlines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():"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line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</a:t>
            </a:r>
            <a:r>
              <a:rPr lang="en-US" sz="1600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splitlines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():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 line:"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line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"=================="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"Lines with </a:t>
            </a:r>
            <a:r>
              <a:rPr lang="en-US" sz="1600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splitLines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(True):"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14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15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line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</a:t>
            </a:r>
            <a:r>
              <a:rPr lang="en-US" sz="1600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splitlines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16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 line:"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line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17</a:t>
            </a: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</p:spPr>
        <p:txBody>
          <a:bodyPr/>
          <a:lstStyle/>
          <a:p>
            <a:r>
              <a:rPr lang="en-US" dirty="0"/>
              <a:t>https://docs.python.org/3/library/stdtypes.html#string-methods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728996" y="2350700"/>
            <a:ext cx="0" cy="4187952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521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5253680"/>
          </a:xfrm>
        </p:spPr>
        <p:txBody>
          <a:bodyPr>
            <a:normAutofit lnSpcReduction="10000"/>
          </a:bodyPr>
          <a:lstStyle/>
          <a:p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startswith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prefix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[,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start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[, 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end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]])</a:t>
            </a:r>
          </a:p>
          <a:p>
            <a:pPr lvl="1">
              <a:buClr>
                <a:srgbClr val="FEB80A"/>
              </a:buClr>
            </a:pPr>
            <a:r>
              <a:rPr lang="th-TH" sz="2400" dirty="0">
                <a:solidFill>
                  <a:prstClr val="black"/>
                </a:solidFill>
              </a:rPr>
              <a:t>คืนค่า </a:t>
            </a:r>
            <a:r>
              <a:rPr lang="en-US" sz="18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th-TH" sz="2400" dirty="0">
                <a:solidFill>
                  <a:prstClr val="black"/>
                </a:solidFill>
              </a:rPr>
              <a:t>ถ้า </a:t>
            </a:r>
            <a:r>
              <a:rPr lang="en-US" sz="18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th-TH" sz="2400" dirty="0">
                <a:solidFill>
                  <a:prstClr val="black"/>
                </a:solidFill>
              </a:rPr>
              <a:t>ลงท้ายด้วย </a:t>
            </a:r>
            <a:r>
              <a:rPr lang="en-US" sz="1800" b="0" i="1" dirty="0">
                <a:latin typeface="Consolas" panose="020B0609020204030204" pitchFamily="49" charset="0"/>
                <a:cs typeface="Consolas" panose="020B0609020204030204" pitchFamily="49" charset="0"/>
              </a:rPr>
              <a:t>suffix</a:t>
            </a:r>
          </a:p>
          <a:p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strip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([</a:t>
            </a:r>
            <a:r>
              <a:rPr lang="en-US" sz="2000" b="0" i="1" dirty="0">
                <a:latin typeface="Consolas" panose="020B0609020204030204" pitchFamily="49" charset="0"/>
                <a:cs typeface="Consolas" panose="020B0609020204030204" pitchFamily="49" charset="0"/>
              </a:rPr>
              <a:t>chars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])</a:t>
            </a:r>
          </a:p>
          <a:p>
            <a:pPr lvl="1"/>
            <a:r>
              <a:rPr lang="th-TH" sz="2400" dirty="0"/>
              <a:t>สร้าง </a:t>
            </a:r>
            <a:r>
              <a:rPr lang="en-US" sz="2400" dirty="0"/>
              <a:t>String </a:t>
            </a:r>
            <a:r>
              <a:rPr lang="th-TH" sz="2400" dirty="0"/>
              <a:t>ใหม่จาก </a:t>
            </a:r>
            <a:r>
              <a:rPr lang="en-US" sz="18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400" dirty="0"/>
              <a:t> </a:t>
            </a:r>
            <a:r>
              <a:rPr lang="th-TH" sz="2400" dirty="0"/>
              <a:t>โดยลบ อักขระทุกตัวใน </a:t>
            </a:r>
            <a:r>
              <a:rPr lang="en-US" sz="2400" dirty="0"/>
              <a:t>String </a:t>
            </a:r>
            <a:r>
              <a:rPr lang="en-US" sz="1800" b="0" i="1" dirty="0">
                <a:latin typeface="Consolas" panose="020B0609020204030204" pitchFamily="49" charset="0"/>
                <a:cs typeface="Consolas" panose="020B0609020204030204" pitchFamily="49" charset="0"/>
              </a:rPr>
              <a:t>chars</a:t>
            </a:r>
            <a:r>
              <a:rPr lang="en-US" sz="2400" dirty="0"/>
              <a:t> </a:t>
            </a:r>
            <a:r>
              <a:rPr lang="th-TH" sz="2400" dirty="0"/>
              <a:t>ออกจากตำแหน่งหัวและท้ายของ </a:t>
            </a:r>
            <a:r>
              <a:rPr lang="en-US" sz="18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th-TH" sz="2400" dirty="0"/>
              <a:t> </a:t>
            </a:r>
            <a:r>
              <a:rPr lang="en-US" sz="2400" dirty="0"/>
              <a:t>(</a:t>
            </a:r>
            <a:r>
              <a:rPr lang="th-TH" sz="2400" dirty="0"/>
              <a:t>ถ้ามี</a:t>
            </a:r>
            <a:r>
              <a:rPr lang="en-US" sz="2400" dirty="0"/>
              <a:t>) </a:t>
            </a:r>
          </a:p>
          <a:p>
            <a:pPr lvl="1"/>
            <a:r>
              <a:rPr lang="th-TH" sz="2400" dirty="0"/>
              <a:t>ถ้าไม่ระบุ </a:t>
            </a:r>
            <a:r>
              <a:rPr lang="en-US" sz="1800" b="0" i="1" dirty="0">
                <a:latin typeface="Consolas" panose="020B0609020204030204" pitchFamily="49" charset="0"/>
                <a:cs typeface="Consolas" panose="020B0609020204030204" pitchFamily="49" charset="0"/>
              </a:rPr>
              <a:t>chars</a:t>
            </a:r>
            <a:r>
              <a:rPr lang="en-US" sz="2400" dirty="0"/>
              <a:t> </a:t>
            </a:r>
            <a:r>
              <a:rPr lang="th-TH" sz="2400" dirty="0"/>
              <a:t>หรือ </a:t>
            </a:r>
            <a:r>
              <a:rPr lang="en-US" sz="1800" b="0" i="1" dirty="0">
                <a:latin typeface="Consolas" panose="020B0609020204030204" pitchFamily="49" charset="0"/>
                <a:cs typeface="Consolas" panose="020B0609020204030204" pitchFamily="49" charset="0"/>
              </a:rPr>
              <a:t>chars</a:t>
            </a:r>
            <a:r>
              <a:rPr lang="en-US" sz="2400" dirty="0"/>
              <a:t> </a:t>
            </a:r>
            <a:r>
              <a:rPr lang="th-TH" sz="2400" dirty="0"/>
              <a:t>เป็น </a:t>
            </a:r>
            <a:r>
              <a:rPr lang="en-US" sz="1800" dirty="0">
                <a:solidFill>
                  <a:srgbClr val="FF66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None</a:t>
            </a:r>
            <a:r>
              <a:rPr lang="en-US" sz="2400" dirty="0"/>
              <a:t> </a:t>
            </a:r>
            <a:r>
              <a:rPr lang="th-TH" sz="2400" dirty="0"/>
              <a:t>จะทำการลบอักขระ </a:t>
            </a:r>
            <a:r>
              <a:rPr lang="en-US" sz="2400" dirty="0"/>
              <a:t>whitespace </a:t>
            </a:r>
            <a:r>
              <a:rPr lang="th-TH" sz="2400" dirty="0"/>
              <a:t>ที่ตำแหน่งหัวและท้ายของ </a:t>
            </a:r>
            <a:r>
              <a:rPr lang="en-US" sz="18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400" dirty="0"/>
              <a:t> </a:t>
            </a:r>
            <a:r>
              <a:rPr lang="th-TH" sz="2400" dirty="0"/>
              <a:t>แทน</a:t>
            </a:r>
          </a:p>
          <a:p>
            <a:endParaRPr lang="en-US" sz="1400" b="0" i="1" dirty="0">
              <a:solidFill>
                <a:srgbClr val="0070C0"/>
              </a:solidFill>
            </a:endParaRPr>
          </a:p>
          <a:p>
            <a:endParaRPr lang="th-TH" sz="1400" b="0" i="1" dirty="0">
              <a:solidFill>
                <a:srgbClr val="0070C0"/>
              </a:solidFill>
            </a:endParaRPr>
          </a:p>
          <a:p>
            <a:endParaRPr lang="th-TH" sz="1400" b="0" i="1" dirty="0">
              <a:solidFill>
                <a:srgbClr val="0070C0"/>
              </a:solidFill>
            </a:endParaRPr>
          </a:p>
          <a:p>
            <a:endParaRPr lang="th-TH" sz="1400" b="0" i="1" dirty="0">
              <a:solidFill>
                <a:srgbClr val="0070C0"/>
              </a:solidFill>
            </a:endParaRPr>
          </a:p>
          <a:p>
            <a:pPr marL="114300" indent="0">
              <a:buNone/>
            </a:pPr>
            <a:endParaRPr lang="th-TH" sz="1400" b="0" i="1" dirty="0">
              <a:solidFill>
                <a:srgbClr val="0070C0"/>
              </a:solidFill>
            </a:endParaRPr>
          </a:p>
          <a:p>
            <a:pPr marL="411480" lvl="1" indent="0">
              <a:buNone/>
            </a:pPr>
            <a:r>
              <a:rPr lang="en-US" sz="2400" u="sng" dirty="0"/>
              <a:t>Note</a:t>
            </a:r>
            <a:r>
              <a:rPr lang="en-US" sz="2400" dirty="0"/>
              <a:t>: </a:t>
            </a:r>
            <a:r>
              <a:rPr lang="th-TH" sz="2400" dirty="0"/>
              <a:t>ยังมี</a:t>
            </a:r>
            <a:r>
              <a:rPr lang="en-US" sz="2400" dirty="0"/>
              <a:t> Method</a:t>
            </a:r>
            <a:r>
              <a:rPr lang="th-TH" sz="2400" dirty="0"/>
              <a:t> </a:t>
            </a:r>
            <a:r>
              <a:rPr lang="en-US" sz="16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16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lstrip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400" dirty="0"/>
              <a:t> </a:t>
            </a:r>
            <a:r>
              <a:rPr lang="th-TH" sz="2400" dirty="0"/>
              <a:t>และ </a:t>
            </a:r>
            <a:r>
              <a:rPr lang="en-US" sz="16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16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rstrip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400" dirty="0"/>
              <a:t> </a:t>
            </a:r>
            <a:r>
              <a:rPr lang="th-TH" sz="2400" dirty="0"/>
              <a:t>ที่ทำงานในลักษณะเดียวกันโดย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lstrip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400" dirty="0"/>
              <a:t> </a:t>
            </a:r>
            <a:r>
              <a:rPr lang="th-TH" sz="2400" dirty="0"/>
              <a:t>จะลบเฉพาะอักขระทางด้านซ้าย</a:t>
            </a:r>
            <a:r>
              <a:rPr lang="en-US" sz="2400" dirty="0"/>
              <a:t> </a:t>
            </a:r>
            <a:r>
              <a:rPr lang="th-TH" sz="2400" dirty="0"/>
              <a:t>และ </a:t>
            </a:r>
            <a:r>
              <a:rPr lang="en-US" sz="1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rstrip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th-TH" sz="2400" dirty="0"/>
              <a:t>จะลบเฉพาะทางขวาเท่านั้น</a:t>
            </a:r>
            <a:endParaRPr lang="en-US" sz="1400" b="0" i="1" dirty="0">
              <a:solidFill>
                <a:srgbClr val="0070C0"/>
              </a:solidFill>
            </a:endParaRPr>
          </a:p>
          <a:p>
            <a:endParaRPr lang="en-US" sz="1400" b="0" i="1" dirty="0">
              <a:solidFill>
                <a:srgbClr val="0070C0"/>
              </a:solidFill>
            </a:endParaRPr>
          </a:p>
          <a:p>
            <a:endParaRPr lang="en-US" sz="1400" b="0" i="1" dirty="0">
              <a:solidFill>
                <a:srgbClr val="0070C0"/>
              </a:solidFill>
            </a:endParaRPr>
          </a:p>
          <a:p>
            <a:endParaRPr lang="en-US" sz="1400" b="0" i="1" dirty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</a:pPr>
            <a:endParaRPr lang="en-US" sz="1400" dirty="0">
              <a:solidFill>
                <a:prstClr val="black"/>
              </a:solidFill>
            </a:endParaRPr>
          </a:p>
          <a:p>
            <a:pPr marL="411480" lvl="1" indent="0">
              <a:lnSpc>
                <a:spcPct val="90000"/>
              </a:lnSpc>
              <a:buNone/>
            </a:pPr>
            <a:endParaRPr lang="en-US" sz="1400" dirty="0">
              <a:solidFill>
                <a:srgbClr val="0070C0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</p:spPr>
        <p:txBody>
          <a:bodyPr/>
          <a:lstStyle/>
          <a:p>
            <a:r>
              <a:rPr lang="en-US" dirty="0"/>
              <a:t>https://docs.python.org/3/library/stdtypes.html#string-methods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String Methods [7]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4122904"/>
            <a:ext cx="7620000" cy="11430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'www.example.com'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strip(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sz="1700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cmowz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.'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'example'</a:t>
            </a:r>
            <a:endParaRPr lang="th-TH" sz="17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   spacious   '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strip()</a:t>
            </a:r>
            <a:r>
              <a:rPr lang="th-TH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	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</a:t>
            </a:r>
            <a:r>
              <a:rPr lang="th-TH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 char is omitted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'spacious'</a:t>
            </a:r>
            <a:endParaRPr lang="th-TH" sz="1700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7403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800600"/>
          </a:xfrm>
        </p:spPr>
        <p:txBody>
          <a:bodyPr>
            <a:normAutofit/>
          </a:bodyPr>
          <a:lstStyle/>
          <a:p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upper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lvl="1">
              <a:buClr>
                <a:srgbClr val="FEB80A"/>
              </a:buClr>
            </a:pPr>
            <a:r>
              <a:rPr lang="th-TH" sz="2800" dirty="0"/>
              <a:t>สร้าง </a:t>
            </a:r>
            <a:r>
              <a:rPr lang="en-US" sz="2800" dirty="0"/>
              <a:t>String </a:t>
            </a:r>
            <a:r>
              <a:rPr lang="th-TH" sz="2800" dirty="0"/>
              <a:t>ใหม่จาก </a:t>
            </a:r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800" dirty="0"/>
              <a:t> </a:t>
            </a:r>
            <a:r>
              <a:rPr lang="th-TH" sz="2800" dirty="0"/>
              <a:t>โดยเปลี่ยน </a:t>
            </a:r>
            <a:r>
              <a:rPr lang="en-US" sz="2800" dirty="0"/>
              <a:t>Case Character</a:t>
            </a:r>
            <a:r>
              <a:rPr lang="th-TH" sz="2800" dirty="0"/>
              <a:t> ทุกตัวให้เป็นตัวพิมพ์ใหญ่</a:t>
            </a:r>
            <a:endParaRPr lang="en-US" sz="2800" dirty="0"/>
          </a:p>
          <a:p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lower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lvl="1">
              <a:buClr>
                <a:srgbClr val="FEB80A"/>
              </a:buClr>
            </a:pPr>
            <a:r>
              <a:rPr lang="th-TH" sz="2800" dirty="0"/>
              <a:t>สร้าง </a:t>
            </a:r>
            <a:r>
              <a:rPr lang="en-US" sz="2800" dirty="0"/>
              <a:t>String </a:t>
            </a:r>
            <a:r>
              <a:rPr lang="th-TH" sz="2800" dirty="0"/>
              <a:t>ใหม่จาก </a:t>
            </a:r>
            <a:r>
              <a:rPr lang="en-US" sz="2000" b="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2800" dirty="0"/>
              <a:t> </a:t>
            </a:r>
            <a:r>
              <a:rPr lang="th-TH" sz="2800" dirty="0"/>
              <a:t>โดยเปลี่ยน </a:t>
            </a:r>
            <a:r>
              <a:rPr lang="en-US" sz="2800" dirty="0"/>
              <a:t>Case Character</a:t>
            </a:r>
            <a:r>
              <a:rPr lang="th-TH" sz="2800" dirty="0"/>
              <a:t> ทุกตัวให้เป็นตัวพิมพ์เล็ก</a:t>
            </a:r>
            <a:endParaRPr lang="en-US" sz="2800" dirty="0"/>
          </a:p>
          <a:p>
            <a:endParaRPr lang="en-US" sz="1400" b="0" i="1" dirty="0">
              <a:solidFill>
                <a:srgbClr val="0070C0"/>
              </a:solidFill>
            </a:endParaRPr>
          </a:p>
          <a:p>
            <a:endParaRPr lang="en-US" sz="1400" b="0" i="1" dirty="0">
              <a:solidFill>
                <a:srgbClr val="0070C0"/>
              </a:solidFill>
            </a:endParaRPr>
          </a:p>
          <a:p>
            <a:endParaRPr lang="en-US" sz="1400" b="0" i="1" dirty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</a:pPr>
            <a:endParaRPr lang="en-US" sz="1400" dirty="0">
              <a:solidFill>
                <a:prstClr val="black"/>
              </a:solidFill>
            </a:endParaRPr>
          </a:p>
          <a:p>
            <a:pPr marL="411480" lvl="1" indent="0">
              <a:lnSpc>
                <a:spcPct val="90000"/>
              </a:lnSpc>
              <a:buNone/>
            </a:pPr>
            <a:endParaRPr lang="en-US" sz="1400" dirty="0">
              <a:solidFill>
                <a:srgbClr val="0070C0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 lvl="1"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  <a:p>
            <a:pPr>
              <a:buClr>
                <a:srgbClr val="FEB80A"/>
              </a:buClr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</p:spPr>
        <p:txBody>
          <a:bodyPr/>
          <a:lstStyle/>
          <a:p>
            <a:r>
              <a:rPr lang="en-US" dirty="0"/>
              <a:t>https://docs.python.org/3/library/stdtypes.html#string-methods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String </a:t>
            </a:r>
            <a:r>
              <a:rPr lang="en-US" dirty="0"/>
              <a:t>Method [8]</a:t>
            </a:r>
          </a:p>
        </p:txBody>
      </p:sp>
    </p:spTree>
    <p:extLst>
      <p:ext uri="{BB962C8B-B14F-4D97-AF65-F5344CB8AC3E}">
        <p14:creationId xmlns:p14="http://schemas.microsoft.com/office/powerpoint/2010/main" val="4744254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200" dirty="0"/>
              <a:t>https://docs.python.org/3/tutorial/introduction.html#strings</a:t>
            </a:r>
          </a:p>
          <a:p>
            <a:r>
              <a:rPr lang="en-US" sz="3200" dirty="0"/>
              <a:t>https://docs.python.org/3/reference/lexical_analysis.html#literals</a:t>
            </a:r>
            <a:endParaRPr lang="th-TH" sz="3200" dirty="0"/>
          </a:p>
          <a:p>
            <a:r>
              <a:rPr lang="en-US" sz="3200" dirty="0"/>
              <a:t>https://docs.python.org/3/library/functions.html#built-in-funcs</a:t>
            </a:r>
          </a:p>
          <a:p>
            <a:r>
              <a:rPr lang="en-US" sz="3200" dirty="0"/>
              <a:t>https://docs.python.org/3/library/string.html</a:t>
            </a:r>
          </a:p>
          <a:p>
            <a:r>
              <a:rPr lang="en-US" sz="3200" dirty="0"/>
              <a:t>https://docs.python.org/3/library/stdtypes.html#string-methods</a:t>
            </a:r>
          </a:p>
          <a:p>
            <a:r>
              <a:rPr lang="en-US" sz="3200" dirty="0"/>
              <a:t>http://www.greenteapress.com/thinkpython/html/thinkpython003.html#toc19</a:t>
            </a:r>
          </a:p>
          <a:p>
            <a:r>
              <a:rPr lang="en-US" sz="3200" dirty="0"/>
              <a:t>http://www.greenteapress.com/thinkpython/html/thinkpython009.html</a:t>
            </a:r>
          </a:p>
          <a:p>
            <a:r>
              <a:rPr lang="en-US" sz="3200" dirty="0"/>
              <a:t>http://www.kosbie.net/cmu/spring-13/15-112/handouts/notes-strings.html</a:t>
            </a:r>
            <a:endParaRPr lang="th-TH" sz="3200" dirty="0"/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38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Displaying Strings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3200" dirty="0"/>
              <a:t>หากไม่ต้องการให้ตัวอักขระที่ตามหลัง</a:t>
            </a:r>
            <a:r>
              <a:rPr lang="en-US" sz="3200" dirty="0"/>
              <a:t> Backslash </a:t>
            </a:r>
            <a:r>
              <a:rPr lang="th-TH" sz="3200" dirty="0"/>
              <a:t>ถูกตีความว่าเป็นอักขระพิเศษ หรือ </a:t>
            </a:r>
            <a:r>
              <a:rPr lang="en-US" sz="3200" dirty="0"/>
              <a:t>Escaped Sequence</a:t>
            </a:r>
            <a:endParaRPr lang="th-TH" sz="3200" dirty="0"/>
          </a:p>
          <a:p>
            <a:pPr lvl="1"/>
            <a:r>
              <a:rPr lang="th-TH" sz="3200" dirty="0"/>
              <a:t>เราสามารถบังคับให้แสดงผลแบบ </a:t>
            </a:r>
            <a:r>
              <a:rPr lang="en-US" sz="3200" dirty="0"/>
              <a:t>Raw String </a:t>
            </a:r>
            <a:r>
              <a:rPr lang="th-TH" sz="3200" dirty="0"/>
              <a:t>ได้โดยการเพิ่มตัว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</a:t>
            </a:r>
            <a:r>
              <a:rPr lang="en-US" sz="3200" dirty="0"/>
              <a:t> </a:t>
            </a:r>
            <a:r>
              <a:rPr lang="th-TH" sz="3200" dirty="0"/>
              <a:t>ก่อนการเปิดเครื่องหมายคำพูด</a:t>
            </a:r>
            <a:endParaRPr lang="en-US" sz="32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6664" y="3886200"/>
            <a:ext cx="7615335" cy="25146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'C:\some\name'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  </a:t>
            </a:r>
            <a:r>
              <a:rPr lang="en-US" i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here \n means newline!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C:\some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ame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'C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:\some\name'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  </a:t>
            </a:r>
            <a:r>
              <a:rPr lang="en-US" i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note the r before the quote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>
              <a:buClr>
                <a:srgbClr val="3891A7"/>
              </a:buCl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C:\some\name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701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Multi-Line String Literals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String Literals </a:t>
            </a:r>
            <a:r>
              <a:rPr lang="th-TH" sz="2800" dirty="0"/>
              <a:t>สามารถมีความยาวข้ามบรรทัดได้</a:t>
            </a:r>
            <a:r>
              <a:rPr lang="en-US" sz="2800" dirty="0"/>
              <a:t> </a:t>
            </a:r>
            <a:r>
              <a:rPr lang="th-TH" sz="2800" dirty="0"/>
              <a:t>โดยการใช้ 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"""</a:t>
            </a:r>
            <a:endParaRPr lang="en-US" sz="2800" dirty="0"/>
          </a:p>
          <a:p>
            <a:pPr lvl="1"/>
            <a:r>
              <a:rPr lang="th-TH" sz="2800" dirty="0"/>
              <a:t>โดยจะมีการเพิ่ม</a:t>
            </a:r>
            <a:r>
              <a:rPr lang="en-US" sz="2800" dirty="0"/>
              <a:t> End-of-line Character (EOL) </a:t>
            </a:r>
            <a:r>
              <a:rPr lang="th-TH" sz="2800" dirty="0"/>
              <a:t>ให้อัตโนมัติ</a:t>
            </a:r>
            <a:r>
              <a:rPr lang="en-US" sz="2800" dirty="0"/>
              <a:t> </a:t>
            </a:r>
          </a:p>
          <a:p>
            <a:r>
              <a:rPr lang="th-TH" sz="2800" dirty="0"/>
              <a:t>สามารถใช้เครื่องหมาย </a:t>
            </a:r>
            <a:r>
              <a:rPr lang="en-US" sz="18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\</a:t>
            </a:r>
            <a:r>
              <a:rPr lang="en-US" sz="2800" dirty="0"/>
              <a:t> </a:t>
            </a:r>
            <a:r>
              <a:rPr lang="th-TH" sz="2800" dirty="0"/>
              <a:t>กันเพื่อไม่ให้มีการเพิ่ม </a:t>
            </a:r>
            <a:r>
              <a:rPr lang="en-US" sz="2800" dirty="0"/>
              <a:t>EOL </a:t>
            </a:r>
            <a:r>
              <a:rPr lang="th-TH" sz="2800" dirty="0"/>
              <a:t>ได้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1998" y="3352800"/>
            <a:ext cx="3657600" cy="30480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"""</a:t>
            </a: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multi-line</a:t>
            </a: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text!</a:t>
            </a: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"""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(s)</a:t>
            </a: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multi-line</a:t>
            </a: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text!</a:t>
            </a: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</a:p>
        </p:txBody>
      </p:sp>
      <p:sp>
        <p:nvSpPr>
          <p:cNvPr id="8" name="Rectangle 7"/>
          <p:cNvSpPr/>
          <p:nvPr/>
        </p:nvSpPr>
        <p:spPr>
          <a:xfrm>
            <a:off x="4724400" y="3352800"/>
            <a:ext cx="3657600" cy="30480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 </a:t>
            </a:r>
            <a:r>
              <a:rPr lang="en-US" sz="1600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"""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\</a:t>
            </a: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multi-line</a:t>
            </a: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text!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\</a:t>
            </a: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"""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sz="1600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(s)</a:t>
            </a: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multi-line</a:t>
            </a: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text!</a:t>
            </a: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</a:p>
        </p:txBody>
      </p:sp>
      <p:sp>
        <p:nvSpPr>
          <p:cNvPr id="10" name="Left Arrow 9"/>
          <p:cNvSpPr/>
          <p:nvPr/>
        </p:nvSpPr>
        <p:spPr>
          <a:xfrm>
            <a:off x="1981200" y="4914124"/>
            <a:ext cx="228600" cy="228600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Arrow 10"/>
          <p:cNvSpPr/>
          <p:nvPr/>
        </p:nvSpPr>
        <p:spPr>
          <a:xfrm>
            <a:off x="1981200" y="5744546"/>
            <a:ext cx="228600" cy="228600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061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Concatenation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2800" dirty="0"/>
              <a:t>เราเรียกการนำ </a:t>
            </a:r>
            <a:r>
              <a:rPr lang="en-US" sz="2800" dirty="0"/>
              <a:t>String </a:t>
            </a:r>
            <a:r>
              <a:rPr lang="th-TH" sz="2800" dirty="0"/>
              <a:t>มากกว่าหนึ่ง </a:t>
            </a:r>
            <a:r>
              <a:rPr lang="en-US" sz="2800" dirty="0"/>
              <a:t>String</a:t>
            </a:r>
            <a:r>
              <a:rPr lang="th-TH" sz="2800" dirty="0"/>
              <a:t> มาเชื่อมต่อกันว่า </a:t>
            </a:r>
            <a:r>
              <a:rPr lang="en-US" sz="2800" dirty="0"/>
              <a:t>Concatenation</a:t>
            </a:r>
            <a:endParaRPr lang="th-TH" sz="2800" dirty="0"/>
          </a:p>
          <a:p>
            <a:r>
              <a:rPr lang="th-TH" sz="2800" dirty="0"/>
              <a:t>เราสามารถเชื่อม </a:t>
            </a:r>
            <a:r>
              <a:rPr lang="en-US" sz="2800" dirty="0"/>
              <a:t>String </a:t>
            </a:r>
            <a:r>
              <a:rPr lang="th-TH" sz="2800" dirty="0"/>
              <a:t>โดยใช้เครื่องหมาย </a:t>
            </a:r>
            <a:r>
              <a:rPr lang="en-US" sz="18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r>
              <a:rPr lang="en-US" sz="2800" dirty="0"/>
              <a:t> </a:t>
            </a:r>
            <a:r>
              <a:rPr lang="th-TH" sz="2800" dirty="0"/>
              <a:t>และ</a:t>
            </a:r>
            <a:r>
              <a:rPr lang="en-US" sz="2800" dirty="0"/>
              <a:t>, </a:t>
            </a:r>
            <a:r>
              <a:rPr lang="th-TH" sz="2800" dirty="0"/>
              <a:t>ทำซ้ำด้วย</a:t>
            </a:r>
            <a:r>
              <a:rPr lang="en-US" sz="2800" dirty="0"/>
              <a:t> </a:t>
            </a:r>
            <a:r>
              <a:rPr lang="en-US" sz="18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  <a:p>
            <a:pPr lvl="0"/>
            <a:endParaRPr lang="en-US" sz="3200" dirty="0"/>
          </a:p>
          <a:p>
            <a:r>
              <a:rPr lang="th-TH" sz="2800" dirty="0"/>
              <a:t>เมื่อวาง </a:t>
            </a:r>
            <a:r>
              <a:rPr lang="en-US" sz="2800" dirty="0"/>
              <a:t>String Literal </a:t>
            </a:r>
            <a:r>
              <a:rPr lang="th-TH" sz="2800" dirty="0"/>
              <a:t>ไว้ติดกันจะเกิดการ </a:t>
            </a:r>
            <a:r>
              <a:rPr lang="en-US" sz="2800" dirty="0"/>
              <a:t>Concatenate </a:t>
            </a:r>
            <a:r>
              <a:rPr lang="th-TH" sz="2800" dirty="0"/>
              <a:t>โดยอัตโนมัติ</a:t>
            </a:r>
            <a:r>
              <a:rPr lang="en-US" sz="2800" dirty="0"/>
              <a:t> (</a:t>
            </a:r>
            <a:r>
              <a:rPr lang="th-TH" sz="2800" dirty="0"/>
              <a:t>ต้องเป็น </a:t>
            </a:r>
            <a:r>
              <a:rPr lang="en-US" sz="2800" dirty="0"/>
              <a:t>Literals </a:t>
            </a:r>
            <a:r>
              <a:rPr lang="th-TH" sz="2800" dirty="0"/>
              <a:t>ทั้งคู่ </a:t>
            </a:r>
            <a:r>
              <a:rPr lang="en-US" sz="2800" dirty="0"/>
              <a:t>- </a:t>
            </a:r>
            <a:r>
              <a:rPr lang="th-TH" sz="2800" dirty="0"/>
              <a:t>ใช้กับ </a:t>
            </a:r>
            <a:r>
              <a:rPr lang="en-US" sz="2800" dirty="0"/>
              <a:t>variable </a:t>
            </a:r>
            <a:r>
              <a:rPr lang="th-TH" sz="2800" dirty="0"/>
              <a:t>ไม่ได้</a:t>
            </a:r>
            <a:r>
              <a:rPr lang="en-US" sz="2800" dirty="0"/>
              <a:t>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1999" y="2999793"/>
            <a:ext cx="7615335" cy="6096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alt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3 times 'un', followed by '</a:t>
            </a:r>
            <a:r>
              <a:rPr lang="en-US" altLang="en-US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ium</a:t>
            </a:r>
            <a:r>
              <a:rPr lang="en-US" alt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alt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altLang="en-US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alt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'un'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altLang="en-US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r>
              <a:rPr lang="en-US" alt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alt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alt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ium</a:t>
            </a:r>
            <a:r>
              <a:rPr lang="en-US" alt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1999" y="4572000"/>
            <a:ext cx="7615335" cy="201136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Py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'thon'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'Python'</a:t>
            </a: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prefix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Py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prefix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'thon'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...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SyntaxError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 invalid syntax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rgbClr val="333333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510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Indexing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String </a:t>
            </a:r>
            <a:r>
              <a:rPr lang="th-TH" sz="2800" dirty="0"/>
              <a:t>คืออักขระหลายๆ ตัวมาวางต่อกัน</a:t>
            </a:r>
            <a:r>
              <a:rPr lang="en-US" sz="2800" dirty="0"/>
              <a:t> (Text </a:t>
            </a:r>
            <a:r>
              <a:rPr lang="en-US" sz="2800" i="1" u="sng" dirty="0"/>
              <a:t>Sequence Type</a:t>
            </a:r>
            <a:r>
              <a:rPr lang="en-US" sz="2800" dirty="0"/>
              <a:t>)</a:t>
            </a:r>
            <a:endParaRPr lang="th-TH" sz="2800" dirty="0"/>
          </a:p>
          <a:p>
            <a:pPr lvl="1"/>
            <a:r>
              <a:rPr lang="th-TH" sz="2800" dirty="0"/>
              <a:t>เราสามารถเข้าถึงอักขระแต่ละตัวได้ โดยการใช้เครื่องหมาย </a:t>
            </a:r>
            <a:r>
              <a:rPr lang="en-US" sz="2800" dirty="0"/>
              <a:t>Bracket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th-TH" sz="2800" dirty="0"/>
              <a:t>เช่น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</a:t>
            </a:r>
            <a:r>
              <a:rPr lang="en-US" sz="2800" dirty="0"/>
              <a:t>(aka. Subscript Notation)</a:t>
            </a:r>
          </a:p>
          <a:p>
            <a:pPr lvl="1"/>
            <a:endParaRPr lang="en-US" sz="1400" dirty="0"/>
          </a:p>
          <a:p>
            <a:pPr marL="411480" lvl="1" indent="0">
              <a:buNone/>
            </a:pPr>
            <a:endParaRPr lang="en-US" sz="2800" dirty="0"/>
          </a:p>
          <a:p>
            <a:r>
              <a:rPr lang="en-US" sz="2800" dirty="0"/>
              <a:t>Statement </a:t>
            </a:r>
            <a:r>
              <a:rPr lang="th-TH" sz="2800" dirty="0"/>
              <a:t>ในบรรทัดที่ </a:t>
            </a:r>
            <a:r>
              <a:rPr lang="en-US" sz="2800" dirty="0"/>
              <a:t>2 </a:t>
            </a:r>
            <a:r>
              <a:rPr lang="th-TH" sz="2800" dirty="0"/>
              <a:t>ดึงอักขระตัวที่ </a:t>
            </a:r>
            <a:r>
              <a:rPr lang="en-US" sz="2800" dirty="0"/>
              <a:t>1 </a:t>
            </a:r>
            <a:r>
              <a:rPr lang="th-TH" sz="2800" dirty="0"/>
              <a:t>จากตัวแปร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fruit</a:t>
            </a:r>
            <a:r>
              <a:rPr lang="th-TH" sz="2800" dirty="0">
                <a:solidFill>
                  <a:srgbClr val="0070C0"/>
                </a:solidFill>
              </a:rPr>
              <a:t> </a:t>
            </a:r>
            <a:r>
              <a:rPr lang="th-TH" sz="2800" dirty="0"/>
              <a:t>แล้ว </a:t>
            </a:r>
            <a:r>
              <a:rPr lang="en-US" sz="2800" dirty="0"/>
              <a:t>assign </a:t>
            </a:r>
            <a:r>
              <a:rPr lang="th-TH" sz="2800" dirty="0"/>
              <a:t>ให้กับตัวแปร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letter</a:t>
            </a:r>
          </a:p>
          <a:p>
            <a:r>
              <a:rPr lang="th-TH" sz="2800" dirty="0"/>
              <a:t>ตัวเลขที่อยู่ภายในเครื่องหมาย </a:t>
            </a:r>
            <a:r>
              <a:rPr lang="en-US" sz="2800" dirty="0"/>
              <a:t>Bracket </a:t>
            </a:r>
            <a:r>
              <a:rPr lang="th-TH" sz="2800" dirty="0"/>
              <a:t>เรียกว่า </a:t>
            </a:r>
            <a:r>
              <a:rPr lang="en-US" sz="2800" dirty="0">
                <a:solidFill>
                  <a:srgbClr val="C00000"/>
                </a:solidFill>
              </a:rPr>
              <a:t>Index</a:t>
            </a:r>
          </a:p>
          <a:p>
            <a:r>
              <a:rPr lang="th-TH" sz="2800" dirty="0"/>
              <a:t>แต่ผลลัพธ์อาจไม่ใช่อย่างที่คิด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1999" y="3048000"/>
            <a:ext cx="7615335" cy="7620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fruit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'banana'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 = fruit[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5791200"/>
            <a:ext cx="7615335" cy="7620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(letter)</a:t>
            </a: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358909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Indexing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86000"/>
            <a:ext cx="7620000" cy="4114800"/>
          </a:xfrm>
        </p:spPr>
        <p:txBody>
          <a:bodyPr>
            <a:normAutofit/>
          </a:bodyPr>
          <a:lstStyle/>
          <a:p>
            <a:r>
              <a:rPr lang="th-TH" sz="2800" dirty="0"/>
              <a:t>สำหรับคนทั่วไป อักขระตัวแรกใน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'banana'</a:t>
            </a:r>
            <a:r>
              <a:rPr lang="en-US" sz="2800" dirty="0"/>
              <a:t> </a:t>
            </a:r>
            <a:r>
              <a:rPr lang="th-TH" sz="2800" dirty="0"/>
              <a:t>คือ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</a:t>
            </a:r>
            <a:r>
              <a:rPr lang="th-TH" sz="2800" dirty="0"/>
              <a:t> ไม่ใช่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</a:p>
          <a:p>
            <a:pPr lvl="1"/>
            <a:r>
              <a:rPr lang="th-TH" sz="2800" dirty="0"/>
              <a:t>แต่สำหรับ </a:t>
            </a:r>
            <a:r>
              <a:rPr lang="en-US" sz="2800" dirty="0"/>
              <a:t>Computer Scientist</a:t>
            </a:r>
          </a:p>
          <a:p>
            <a:pPr lvl="2"/>
            <a:r>
              <a:rPr lang="en-US" sz="2800" dirty="0"/>
              <a:t>Index </a:t>
            </a:r>
            <a:r>
              <a:rPr lang="th-TH" sz="2800" dirty="0"/>
              <a:t>คือ </a:t>
            </a:r>
            <a:r>
              <a:rPr lang="en-US" sz="2800" dirty="0"/>
              <a:t>Offset </a:t>
            </a:r>
            <a:r>
              <a:rPr lang="th-TH" sz="2800" dirty="0"/>
              <a:t>จากต้น </a:t>
            </a:r>
            <a:r>
              <a:rPr lang="en-US" sz="2800" dirty="0"/>
              <a:t>String </a:t>
            </a:r>
            <a:endParaRPr lang="th-TH" sz="2800" dirty="0"/>
          </a:p>
          <a:p>
            <a:pPr lvl="2"/>
            <a:r>
              <a:rPr lang="th-TH" sz="2800" dirty="0"/>
              <a:t>อักขระตัวแรกจึงมี </a:t>
            </a:r>
            <a:r>
              <a:rPr lang="en-US" sz="2800" dirty="0"/>
              <a:t>Index</a:t>
            </a:r>
            <a:r>
              <a:rPr lang="th-TH" sz="2800" dirty="0"/>
              <a:t> เท่ากับ </a:t>
            </a:r>
            <a:r>
              <a:rPr lang="en-US" sz="2800" dirty="0"/>
              <a:t>0</a:t>
            </a:r>
          </a:p>
          <a:p>
            <a:pPr lvl="2"/>
            <a:endParaRPr lang="en-US" sz="1400" dirty="0"/>
          </a:p>
          <a:p>
            <a:pPr lvl="2"/>
            <a:endParaRPr lang="en-US" sz="1400" dirty="0"/>
          </a:p>
          <a:p>
            <a:pPr lvl="2"/>
            <a:endParaRPr lang="en-US" sz="1400" dirty="0"/>
          </a:p>
          <a:p>
            <a:pPr lvl="2"/>
            <a:endParaRPr lang="en-US" sz="1400" dirty="0"/>
          </a:p>
          <a:p>
            <a:r>
              <a:rPr lang="en-US" sz="2800" dirty="0"/>
              <a:t>Index </a:t>
            </a:r>
            <a:r>
              <a:rPr lang="th-TH" sz="2800" dirty="0"/>
              <a:t>ต้องเป็นเลขจำนวนเต็มเท่านั้น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1998" y="1600200"/>
            <a:ext cx="7615335" cy="6858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(letter)</a:t>
            </a: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61997" y="4297362"/>
            <a:ext cx="7615335" cy="960438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 = fruit[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(letter)</a:t>
            </a:r>
          </a:p>
          <a:p>
            <a:pPr>
              <a:lnSpc>
                <a:spcPct val="11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61997" y="5834890"/>
            <a:ext cx="7615335" cy="716758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letter = fruit[</a:t>
            </a:r>
            <a:r>
              <a:rPr lang="th-TH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1.5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dirty="0">
              <a:solidFill>
                <a:srgbClr val="C65D09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TypeError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 string indices must be integers</a:t>
            </a:r>
          </a:p>
        </p:txBody>
      </p:sp>
    </p:spTree>
    <p:extLst>
      <p:ext uri="{BB962C8B-B14F-4D97-AF65-F5344CB8AC3E}">
        <p14:creationId xmlns:p14="http://schemas.microsoft.com/office/powerpoint/2010/main" val="166940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Indexing [3]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2800" dirty="0"/>
              <a:t>ใน </a:t>
            </a:r>
            <a:r>
              <a:rPr lang="en-US" sz="2800" dirty="0"/>
              <a:t>Python</a:t>
            </a:r>
            <a:r>
              <a:rPr lang="th-TH" sz="2800" dirty="0"/>
              <a:t> อักขระ </a:t>
            </a:r>
            <a:r>
              <a:rPr lang="en-US" sz="2800" dirty="0"/>
              <a:t>1 </a:t>
            </a:r>
            <a:r>
              <a:rPr lang="th-TH" sz="2800" dirty="0"/>
              <a:t>ตัวถือว่าเป็น </a:t>
            </a:r>
            <a:r>
              <a:rPr lang="en-US" sz="2800" dirty="0"/>
              <a:t>String </a:t>
            </a:r>
            <a:r>
              <a:rPr lang="th-TH" sz="2800" dirty="0"/>
              <a:t>ขนาด</a:t>
            </a:r>
            <a:r>
              <a:rPr lang="en-US" sz="2800" dirty="0"/>
              <a:t> 1 </a:t>
            </a:r>
            <a:r>
              <a:rPr lang="th-TH" sz="2800" dirty="0"/>
              <a:t>ตัวอักษร</a:t>
            </a:r>
          </a:p>
          <a:p>
            <a:r>
              <a:rPr lang="th-TH" sz="2800" dirty="0"/>
              <a:t>เราสามารถใช้ฟังก์ชัน </a:t>
            </a:r>
            <a:r>
              <a:rPr lang="en-US" sz="18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1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800" dirty="0"/>
              <a:t> </a:t>
            </a:r>
            <a:r>
              <a:rPr lang="th-TH" sz="2800" dirty="0"/>
              <a:t>เพื่อบอกจำนวนอักขระใน </a:t>
            </a:r>
            <a:r>
              <a:rPr lang="en-US" sz="2800" dirty="0"/>
              <a:t>String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th-TH" sz="2800" dirty="0"/>
              <a:t>หากต้องการ อักขระตัวสุดท้ายของ </a:t>
            </a:r>
            <a:r>
              <a:rPr lang="en-US" sz="2800" dirty="0"/>
              <a:t>String </a:t>
            </a:r>
          </a:p>
          <a:p>
            <a:pPr lvl="1"/>
            <a:r>
              <a:rPr lang="th-TH" sz="2800" dirty="0"/>
              <a:t>เนื่องจาก </a:t>
            </a:r>
            <a:r>
              <a:rPr lang="en-US" sz="2800" dirty="0"/>
              <a:t>Index </a:t>
            </a:r>
            <a:r>
              <a:rPr lang="th-TH" sz="2800" dirty="0"/>
              <a:t>เริ่มจาก </a:t>
            </a:r>
            <a:r>
              <a:rPr lang="en-US" sz="2800" dirty="0"/>
              <a:t>0</a:t>
            </a:r>
            <a:r>
              <a:rPr lang="th-TH" sz="2800" dirty="0"/>
              <a:t> และมีอักขระทั้งหมด </a:t>
            </a:r>
            <a:r>
              <a:rPr lang="en-US" sz="2800" dirty="0"/>
              <a:t>6 </a:t>
            </a:r>
            <a:r>
              <a:rPr lang="th-TH" sz="2800" dirty="0"/>
              <a:t>ตัว</a:t>
            </a:r>
          </a:p>
          <a:p>
            <a:pPr lvl="1"/>
            <a:r>
              <a:rPr lang="en-US" sz="2800" dirty="0"/>
              <a:t>Index </a:t>
            </a:r>
            <a:r>
              <a:rPr lang="th-TH" sz="2800" dirty="0"/>
              <a:t>ของอักขระตัวสุดท้ายจึงมีค่าเป็น</a:t>
            </a:r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___________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1999" y="2590800"/>
            <a:ext cx="7615335" cy="9906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fruit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'banana'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len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(fruit)</a:t>
            </a: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</a:p>
        </p:txBody>
      </p:sp>
      <p:sp>
        <p:nvSpPr>
          <p:cNvPr id="7" name="Rectangle 6"/>
          <p:cNvSpPr/>
          <p:nvPr/>
        </p:nvSpPr>
        <p:spPr>
          <a:xfrm>
            <a:off x="761998" y="5160100"/>
            <a:ext cx="7615335" cy="13169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length = </a:t>
            </a:r>
            <a:r>
              <a:rPr lang="en-US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len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(fruit)</a:t>
            </a: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last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fruit[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___________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(last)</a:t>
            </a:r>
          </a:p>
          <a:p>
            <a:pPr>
              <a:lnSpc>
                <a:spcPct val="12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6193006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11738</TotalTime>
  <Words>3599</Words>
  <Application>Microsoft Office PowerPoint</Application>
  <PresentationFormat>On-screen Show (4:3)</PresentationFormat>
  <Paragraphs>632</Paragraphs>
  <Slides>37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Arial</vt:lpstr>
      <vt:lpstr>BrowalliaUPC</vt:lpstr>
      <vt:lpstr>Calibri</vt:lpstr>
      <vt:lpstr>Cambria</vt:lpstr>
      <vt:lpstr>Consolas</vt:lpstr>
      <vt:lpstr>Georgia</vt:lpstr>
      <vt:lpstr>M+ 1m</vt:lpstr>
      <vt:lpstr>Adjacency</vt:lpstr>
      <vt:lpstr>Lecture 5 Strings</vt:lpstr>
      <vt:lpstr>Strings</vt:lpstr>
      <vt:lpstr>Displaying Strings</vt:lpstr>
      <vt:lpstr>Displaying Strings [2]</vt:lpstr>
      <vt:lpstr>Multi-Line String Literals</vt:lpstr>
      <vt:lpstr>Concatenation</vt:lpstr>
      <vt:lpstr>String Indexing </vt:lpstr>
      <vt:lpstr>String Indexing [2]</vt:lpstr>
      <vt:lpstr>String Indexing [3]</vt:lpstr>
      <vt:lpstr>String Indexing [4]</vt:lpstr>
      <vt:lpstr>Slicing</vt:lpstr>
      <vt:lpstr>Slicing [2]</vt:lpstr>
      <vt:lpstr>Slicing [3]</vt:lpstr>
      <vt:lpstr>Slicing [4]</vt:lpstr>
      <vt:lpstr>Immutability</vt:lpstr>
      <vt:lpstr>Immutability</vt:lpstr>
      <vt:lpstr>Traversal with  a while Loop</vt:lpstr>
      <vt:lpstr>Traversal with  a for Loop</vt:lpstr>
      <vt:lpstr>Searching</vt:lpstr>
      <vt:lpstr>Exercise 1</vt:lpstr>
      <vt:lpstr>Example: Looping and counting</vt:lpstr>
      <vt:lpstr>The in Operator</vt:lpstr>
      <vt:lpstr>Example: inBoth()</vt:lpstr>
      <vt:lpstr>String Comparison</vt:lpstr>
      <vt:lpstr>String-related Built-in Functions [2]</vt:lpstr>
      <vt:lpstr>String-related Built-in Functions [2]</vt:lpstr>
      <vt:lpstr>String-related Built-in Functions [3]</vt:lpstr>
      <vt:lpstr>String Constants</vt:lpstr>
      <vt:lpstr>Basic String Methods</vt:lpstr>
      <vt:lpstr>Basic String Methods [2]</vt:lpstr>
      <vt:lpstr>Basic String Methods [3]</vt:lpstr>
      <vt:lpstr>Basic String Methods [4]</vt:lpstr>
      <vt:lpstr>Basic String Methods [5]</vt:lpstr>
      <vt:lpstr>Basic String Methods [6]</vt:lpstr>
      <vt:lpstr>Basic String Methods [7]</vt:lpstr>
      <vt:lpstr>Basic String Method [8]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kk</dc:creator>
  <cp:lastModifiedBy>C B</cp:lastModifiedBy>
  <cp:revision>1836</cp:revision>
  <dcterms:created xsi:type="dcterms:W3CDTF">2013-07-14T05:50:03Z</dcterms:created>
  <dcterms:modified xsi:type="dcterms:W3CDTF">2020-02-24T07:52:29Z</dcterms:modified>
</cp:coreProperties>
</file>